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4" r:id="rId6"/>
    <p:sldId id="290" r:id="rId7"/>
    <p:sldId id="293" r:id="rId8"/>
    <p:sldId id="294" r:id="rId9"/>
    <p:sldId id="295" r:id="rId10"/>
    <p:sldId id="296" r:id="rId11"/>
    <p:sldId id="298" r:id="rId12"/>
    <p:sldId id="297" r:id="rId13"/>
    <p:sldId id="261" r:id="rId14"/>
    <p:sldId id="265" r:id="rId15"/>
    <p:sldId id="276" r:id="rId16"/>
    <p:sldId id="266" r:id="rId17"/>
    <p:sldId id="277" r:id="rId18"/>
    <p:sldId id="267" r:id="rId19"/>
    <p:sldId id="278" r:id="rId20"/>
    <p:sldId id="271" r:id="rId21"/>
    <p:sldId id="292" r:id="rId22"/>
    <p:sldId id="288" r:id="rId23"/>
    <p:sldId id="289" r:id="rId24"/>
    <p:sldId id="285" r:id="rId25"/>
    <p:sldId id="286" r:id="rId26"/>
    <p:sldId id="279" r:id="rId27"/>
    <p:sldId id="263" r:id="rId28"/>
    <p:sldId id="291" r:id="rId29"/>
    <p:sldId id="284" r:id="rId30"/>
    <p:sldId id="283" r:id="rId31"/>
    <p:sldId id="280" r:id="rId32"/>
    <p:sldId id="273" r:id="rId33"/>
    <p:sldId id="282" r:id="rId34"/>
    <p:sldId id="281"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9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03C5-16FA-EEBE-2DC7-665F1F8CB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DD2EC7-FA6D-98FA-5C1A-D154737EB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0BE7EF3-34B4-3760-9B51-6116C5DF6586}"/>
              </a:ext>
            </a:extLst>
          </p:cNvPr>
          <p:cNvSpPr>
            <a:spLocks noGrp="1"/>
          </p:cNvSpPr>
          <p:nvPr>
            <p:ph type="dt" sz="half" idx="10"/>
          </p:nvPr>
        </p:nvSpPr>
        <p:spPr/>
        <p:txBody>
          <a:bodyPr/>
          <a:lstStyle/>
          <a:p>
            <a:fld id="{C6389227-EBCE-46FA-A6D9-DE2C5A3BC100}" type="datetimeFigureOut">
              <a:rPr lang="en-GB" smtClean="0"/>
              <a:t>18/02/2023</a:t>
            </a:fld>
            <a:endParaRPr lang="en-GB"/>
          </a:p>
        </p:txBody>
      </p:sp>
      <p:sp>
        <p:nvSpPr>
          <p:cNvPr id="5" name="Footer Placeholder 4">
            <a:extLst>
              <a:ext uri="{FF2B5EF4-FFF2-40B4-BE49-F238E27FC236}">
                <a16:creationId xmlns:a16="http://schemas.microsoft.com/office/drawing/2014/main" id="{4582D7EC-CBEC-E8F5-238A-FFDF4438D0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36216E-9E49-997D-D815-2E4B46C4216F}"/>
              </a:ext>
            </a:extLst>
          </p:cNvPr>
          <p:cNvSpPr>
            <a:spLocks noGrp="1"/>
          </p:cNvSpPr>
          <p:nvPr>
            <p:ph type="sldNum" sz="quarter" idx="12"/>
          </p:nvPr>
        </p:nvSpPr>
        <p:spPr/>
        <p:txBody>
          <a:bodyPr/>
          <a:lstStyle/>
          <a:p>
            <a:fld id="{A228A84C-5563-4C19-8B91-73CEF4AAD79E}" type="slidenum">
              <a:rPr lang="en-GB" smtClean="0"/>
              <a:t>‹#›</a:t>
            </a:fld>
            <a:endParaRPr lang="en-GB"/>
          </a:p>
        </p:txBody>
      </p:sp>
    </p:spTree>
    <p:extLst>
      <p:ext uri="{BB962C8B-B14F-4D97-AF65-F5344CB8AC3E}">
        <p14:creationId xmlns:p14="http://schemas.microsoft.com/office/powerpoint/2010/main" val="3283480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2D6F-7129-21CB-3EF7-F72D0950E26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1EDE3F-4DFF-BF20-FBE5-8A3277E1DD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2444CF-28B6-F547-3A55-6749EB0AB334}"/>
              </a:ext>
            </a:extLst>
          </p:cNvPr>
          <p:cNvSpPr>
            <a:spLocks noGrp="1"/>
          </p:cNvSpPr>
          <p:nvPr>
            <p:ph type="dt" sz="half" idx="10"/>
          </p:nvPr>
        </p:nvSpPr>
        <p:spPr/>
        <p:txBody>
          <a:bodyPr/>
          <a:lstStyle/>
          <a:p>
            <a:fld id="{C6389227-EBCE-46FA-A6D9-DE2C5A3BC100}" type="datetimeFigureOut">
              <a:rPr lang="en-GB" smtClean="0"/>
              <a:t>18/02/2023</a:t>
            </a:fld>
            <a:endParaRPr lang="en-GB"/>
          </a:p>
        </p:txBody>
      </p:sp>
      <p:sp>
        <p:nvSpPr>
          <p:cNvPr id="5" name="Footer Placeholder 4">
            <a:extLst>
              <a:ext uri="{FF2B5EF4-FFF2-40B4-BE49-F238E27FC236}">
                <a16:creationId xmlns:a16="http://schemas.microsoft.com/office/drawing/2014/main" id="{924A05E4-1061-AF6D-A88B-66D207E32B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06B66C-9B4D-D7D0-0D98-44BEE496CC69}"/>
              </a:ext>
            </a:extLst>
          </p:cNvPr>
          <p:cNvSpPr>
            <a:spLocks noGrp="1"/>
          </p:cNvSpPr>
          <p:nvPr>
            <p:ph type="sldNum" sz="quarter" idx="12"/>
          </p:nvPr>
        </p:nvSpPr>
        <p:spPr/>
        <p:txBody>
          <a:bodyPr/>
          <a:lstStyle/>
          <a:p>
            <a:fld id="{A228A84C-5563-4C19-8B91-73CEF4AAD79E}" type="slidenum">
              <a:rPr lang="en-GB" smtClean="0"/>
              <a:t>‹#›</a:t>
            </a:fld>
            <a:endParaRPr lang="en-GB"/>
          </a:p>
        </p:txBody>
      </p:sp>
    </p:spTree>
    <p:extLst>
      <p:ext uri="{BB962C8B-B14F-4D97-AF65-F5344CB8AC3E}">
        <p14:creationId xmlns:p14="http://schemas.microsoft.com/office/powerpoint/2010/main" val="219615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82AAC5-6953-EAF6-54CF-59EF1805E5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BC8799-4297-78F8-CAFF-CE2302C226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1EF4F20-E4F6-6AE5-339A-5342E5D1B68E}"/>
              </a:ext>
            </a:extLst>
          </p:cNvPr>
          <p:cNvSpPr>
            <a:spLocks noGrp="1"/>
          </p:cNvSpPr>
          <p:nvPr>
            <p:ph type="dt" sz="half" idx="10"/>
          </p:nvPr>
        </p:nvSpPr>
        <p:spPr/>
        <p:txBody>
          <a:bodyPr/>
          <a:lstStyle/>
          <a:p>
            <a:fld id="{C6389227-EBCE-46FA-A6D9-DE2C5A3BC100}" type="datetimeFigureOut">
              <a:rPr lang="en-GB" smtClean="0"/>
              <a:t>18/02/2023</a:t>
            </a:fld>
            <a:endParaRPr lang="en-GB"/>
          </a:p>
        </p:txBody>
      </p:sp>
      <p:sp>
        <p:nvSpPr>
          <p:cNvPr id="5" name="Footer Placeholder 4">
            <a:extLst>
              <a:ext uri="{FF2B5EF4-FFF2-40B4-BE49-F238E27FC236}">
                <a16:creationId xmlns:a16="http://schemas.microsoft.com/office/drawing/2014/main" id="{4E297144-9A88-4BC1-AED9-58E4736D4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96561A-7E21-269D-9743-CB11A728CC66}"/>
              </a:ext>
            </a:extLst>
          </p:cNvPr>
          <p:cNvSpPr>
            <a:spLocks noGrp="1"/>
          </p:cNvSpPr>
          <p:nvPr>
            <p:ph type="sldNum" sz="quarter" idx="12"/>
          </p:nvPr>
        </p:nvSpPr>
        <p:spPr/>
        <p:txBody>
          <a:bodyPr/>
          <a:lstStyle/>
          <a:p>
            <a:fld id="{A228A84C-5563-4C19-8B91-73CEF4AAD79E}" type="slidenum">
              <a:rPr lang="en-GB" smtClean="0"/>
              <a:t>‹#›</a:t>
            </a:fld>
            <a:endParaRPr lang="en-GB"/>
          </a:p>
        </p:txBody>
      </p:sp>
    </p:spTree>
    <p:extLst>
      <p:ext uri="{BB962C8B-B14F-4D97-AF65-F5344CB8AC3E}">
        <p14:creationId xmlns:p14="http://schemas.microsoft.com/office/powerpoint/2010/main" val="1613728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BE1F-E820-D845-5D8A-B0D3FE8A762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FC3E77-8810-FEB6-7FFF-2C6E690FD0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96F0EB-732D-3498-9384-0570C7B2AA3C}"/>
              </a:ext>
            </a:extLst>
          </p:cNvPr>
          <p:cNvSpPr>
            <a:spLocks noGrp="1"/>
          </p:cNvSpPr>
          <p:nvPr>
            <p:ph type="dt" sz="half" idx="10"/>
          </p:nvPr>
        </p:nvSpPr>
        <p:spPr/>
        <p:txBody>
          <a:bodyPr/>
          <a:lstStyle/>
          <a:p>
            <a:fld id="{C6389227-EBCE-46FA-A6D9-DE2C5A3BC100}" type="datetimeFigureOut">
              <a:rPr lang="en-GB" smtClean="0"/>
              <a:t>18/02/2023</a:t>
            </a:fld>
            <a:endParaRPr lang="en-GB"/>
          </a:p>
        </p:txBody>
      </p:sp>
      <p:sp>
        <p:nvSpPr>
          <p:cNvPr id="5" name="Footer Placeholder 4">
            <a:extLst>
              <a:ext uri="{FF2B5EF4-FFF2-40B4-BE49-F238E27FC236}">
                <a16:creationId xmlns:a16="http://schemas.microsoft.com/office/drawing/2014/main" id="{0C6EE88D-9151-12F0-FA7A-4D92B5F8D4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890438-3C1C-3B1F-4171-D34BF788DDAA}"/>
              </a:ext>
            </a:extLst>
          </p:cNvPr>
          <p:cNvSpPr>
            <a:spLocks noGrp="1"/>
          </p:cNvSpPr>
          <p:nvPr>
            <p:ph type="sldNum" sz="quarter" idx="12"/>
          </p:nvPr>
        </p:nvSpPr>
        <p:spPr/>
        <p:txBody>
          <a:bodyPr/>
          <a:lstStyle/>
          <a:p>
            <a:fld id="{A228A84C-5563-4C19-8B91-73CEF4AAD79E}" type="slidenum">
              <a:rPr lang="en-GB" smtClean="0"/>
              <a:t>‹#›</a:t>
            </a:fld>
            <a:endParaRPr lang="en-GB"/>
          </a:p>
        </p:txBody>
      </p:sp>
    </p:spTree>
    <p:extLst>
      <p:ext uri="{BB962C8B-B14F-4D97-AF65-F5344CB8AC3E}">
        <p14:creationId xmlns:p14="http://schemas.microsoft.com/office/powerpoint/2010/main" val="3706488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06BE6-F72A-A3CD-8B12-329B0D85F7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F6F3A05-DCA7-B599-5057-AEC6D54B8A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4134CE-5411-B238-DD3A-23A059DC8B64}"/>
              </a:ext>
            </a:extLst>
          </p:cNvPr>
          <p:cNvSpPr>
            <a:spLocks noGrp="1"/>
          </p:cNvSpPr>
          <p:nvPr>
            <p:ph type="dt" sz="half" idx="10"/>
          </p:nvPr>
        </p:nvSpPr>
        <p:spPr/>
        <p:txBody>
          <a:bodyPr/>
          <a:lstStyle/>
          <a:p>
            <a:fld id="{C6389227-EBCE-46FA-A6D9-DE2C5A3BC100}" type="datetimeFigureOut">
              <a:rPr lang="en-GB" smtClean="0"/>
              <a:t>18/02/2023</a:t>
            </a:fld>
            <a:endParaRPr lang="en-GB"/>
          </a:p>
        </p:txBody>
      </p:sp>
      <p:sp>
        <p:nvSpPr>
          <p:cNvPr id="5" name="Footer Placeholder 4">
            <a:extLst>
              <a:ext uri="{FF2B5EF4-FFF2-40B4-BE49-F238E27FC236}">
                <a16:creationId xmlns:a16="http://schemas.microsoft.com/office/drawing/2014/main" id="{8FE0CCA6-8AB5-E2A1-B296-EBAAE3B147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A583FF-9D03-60D9-DD98-AAEF18DF1EB6}"/>
              </a:ext>
            </a:extLst>
          </p:cNvPr>
          <p:cNvSpPr>
            <a:spLocks noGrp="1"/>
          </p:cNvSpPr>
          <p:nvPr>
            <p:ph type="sldNum" sz="quarter" idx="12"/>
          </p:nvPr>
        </p:nvSpPr>
        <p:spPr/>
        <p:txBody>
          <a:bodyPr/>
          <a:lstStyle/>
          <a:p>
            <a:fld id="{A228A84C-5563-4C19-8B91-73CEF4AAD79E}" type="slidenum">
              <a:rPr lang="en-GB" smtClean="0"/>
              <a:t>‹#›</a:t>
            </a:fld>
            <a:endParaRPr lang="en-GB"/>
          </a:p>
        </p:txBody>
      </p:sp>
    </p:spTree>
    <p:extLst>
      <p:ext uri="{BB962C8B-B14F-4D97-AF65-F5344CB8AC3E}">
        <p14:creationId xmlns:p14="http://schemas.microsoft.com/office/powerpoint/2010/main" val="495951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5D475-B4D5-CE7C-4351-26CED091CE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A6AFD4-4DB6-B54A-7142-C8F89C2BA2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9C65D25-C974-09C5-2157-C8E78DAEC6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54059B9-A330-7DC0-0E60-C9198976B162}"/>
              </a:ext>
            </a:extLst>
          </p:cNvPr>
          <p:cNvSpPr>
            <a:spLocks noGrp="1"/>
          </p:cNvSpPr>
          <p:nvPr>
            <p:ph type="dt" sz="half" idx="10"/>
          </p:nvPr>
        </p:nvSpPr>
        <p:spPr/>
        <p:txBody>
          <a:bodyPr/>
          <a:lstStyle/>
          <a:p>
            <a:fld id="{C6389227-EBCE-46FA-A6D9-DE2C5A3BC100}" type="datetimeFigureOut">
              <a:rPr lang="en-GB" smtClean="0"/>
              <a:t>18/02/2023</a:t>
            </a:fld>
            <a:endParaRPr lang="en-GB"/>
          </a:p>
        </p:txBody>
      </p:sp>
      <p:sp>
        <p:nvSpPr>
          <p:cNvPr id="6" name="Footer Placeholder 5">
            <a:extLst>
              <a:ext uri="{FF2B5EF4-FFF2-40B4-BE49-F238E27FC236}">
                <a16:creationId xmlns:a16="http://schemas.microsoft.com/office/drawing/2014/main" id="{A5AEC65D-5977-818B-9DF5-34B12F7E5B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CA568A-920A-790D-80F8-3738258A4C93}"/>
              </a:ext>
            </a:extLst>
          </p:cNvPr>
          <p:cNvSpPr>
            <a:spLocks noGrp="1"/>
          </p:cNvSpPr>
          <p:nvPr>
            <p:ph type="sldNum" sz="quarter" idx="12"/>
          </p:nvPr>
        </p:nvSpPr>
        <p:spPr/>
        <p:txBody>
          <a:bodyPr/>
          <a:lstStyle/>
          <a:p>
            <a:fld id="{A228A84C-5563-4C19-8B91-73CEF4AAD79E}" type="slidenum">
              <a:rPr lang="en-GB" smtClean="0"/>
              <a:t>‹#›</a:t>
            </a:fld>
            <a:endParaRPr lang="en-GB"/>
          </a:p>
        </p:txBody>
      </p:sp>
    </p:spTree>
    <p:extLst>
      <p:ext uri="{BB962C8B-B14F-4D97-AF65-F5344CB8AC3E}">
        <p14:creationId xmlns:p14="http://schemas.microsoft.com/office/powerpoint/2010/main" val="182213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3FFE-6BE2-60CF-06F6-870602768D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77E9A8-71CA-2991-127E-A2F584127E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1CD37F-1D28-05FC-C479-A14DEAA58C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6627C8-A9D7-4F57-6EB8-C410E06B60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FA062-8923-5BBD-5B13-3B5958120F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3F29CB2-516F-4C9A-8EC1-21FE437ACB03}"/>
              </a:ext>
            </a:extLst>
          </p:cNvPr>
          <p:cNvSpPr>
            <a:spLocks noGrp="1"/>
          </p:cNvSpPr>
          <p:nvPr>
            <p:ph type="dt" sz="half" idx="10"/>
          </p:nvPr>
        </p:nvSpPr>
        <p:spPr/>
        <p:txBody>
          <a:bodyPr/>
          <a:lstStyle/>
          <a:p>
            <a:fld id="{C6389227-EBCE-46FA-A6D9-DE2C5A3BC100}" type="datetimeFigureOut">
              <a:rPr lang="en-GB" smtClean="0"/>
              <a:t>18/02/2023</a:t>
            </a:fld>
            <a:endParaRPr lang="en-GB"/>
          </a:p>
        </p:txBody>
      </p:sp>
      <p:sp>
        <p:nvSpPr>
          <p:cNvPr id="8" name="Footer Placeholder 7">
            <a:extLst>
              <a:ext uri="{FF2B5EF4-FFF2-40B4-BE49-F238E27FC236}">
                <a16:creationId xmlns:a16="http://schemas.microsoft.com/office/drawing/2014/main" id="{FE19D60B-C860-88D2-3ECC-F24515B3252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2E08E14-6FB7-9927-67C9-EFA55D1EAE8A}"/>
              </a:ext>
            </a:extLst>
          </p:cNvPr>
          <p:cNvSpPr>
            <a:spLocks noGrp="1"/>
          </p:cNvSpPr>
          <p:nvPr>
            <p:ph type="sldNum" sz="quarter" idx="12"/>
          </p:nvPr>
        </p:nvSpPr>
        <p:spPr/>
        <p:txBody>
          <a:bodyPr/>
          <a:lstStyle/>
          <a:p>
            <a:fld id="{A228A84C-5563-4C19-8B91-73CEF4AAD79E}" type="slidenum">
              <a:rPr lang="en-GB" smtClean="0"/>
              <a:t>‹#›</a:t>
            </a:fld>
            <a:endParaRPr lang="en-GB"/>
          </a:p>
        </p:txBody>
      </p:sp>
    </p:spTree>
    <p:extLst>
      <p:ext uri="{BB962C8B-B14F-4D97-AF65-F5344CB8AC3E}">
        <p14:creationId xmlns:p14="http://schemas.microsoft.com/office/powerpoint/2010/main" val="2077950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E9B4-A418-1F3E-4C70-B398E5B9752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C9BCDD9-50C4-30C0-80CE-5E3A5D44CB29}"/>
              </a:ext>
            </a:extLst>
          </p:cNvPr>
          <p:cNvSpPr>
            <a:spLocks noGrp="1"/>
          </p:cNvSpPr>
          <p:nvPr>
            <p:ph type="dt" sz="half" idx="10"/>
          </p:nvPr>
        </p:nvSpPr>
        <p:spPr/>
        <p:txBody>
          <a:bodyPr/>
          <a:lstStyle/>
          <a:p>
            <a:fld id="{C6389227-EBCE-46FA-A6D9-DE2C5A3BC100}" type="datetimeFigureOut">
              <a:rPr lang="en-GB" smtClean="0"/>
              <a:t>18/02/2023</a:t>
            </a:fld>
            <a:endParaRPr lang="en-GB"/>
          </a:p>
        </p:txBody>
      </p:sp>
      <p:sp>
        <p:nvSpPr>
          <p:cNvPr id="4" name="Footer Placeholder 3">
            <a:extLst>
              <a:ext uri="{FF2B5EF4-FFF2-40B4-BE49-F238E27FC236}">
                <a16:creationId xmlns:a16="http://schemas.microsoft.com/office/drawing/2014/main" id="{D9E47E7F-4443-D1CB-1E8A-0910AF9A480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F2F918-A454-6146-F498-57DD8EE2B2BB}"/>
              </a:ext>
            </a:extLst>
          </p:cNvPr>
          <p:cNvSpPr>
            <a:spLocks noGrp="1"/>
          </p:cNvSpPr>
          <p:nvPr>
            <p:ph type="sldNum" sz="quarter" idx="12"/>
          </p:nvPr>
        </p:nvSpPr>
        <p:spPr/>
        <p:txBody>
          <a:bodyPr/>
          <a:lstStyle/>
          <a:p>
            <a:fld id="{A228A84C-5563-4C19-8B91-73CEF4AAD79E}" type="slidenum">
              <a:rPr lang="en-GB" smtClean="0"/>
              <a:t>‹#›</a:t>
            </a:fld>
            <a:endParaRPr lang="en-GB"/>
          </a:p>
        </p:txBody>
      </p:sp>
    </p:spTree>
    <p:extLst>
      <p:ext uri="{BB962C8B-B14F-4D97-AF65-F5344CB8AC3E}">
        <p14:creationId xmlns:p14="http://schemas.microsoft.com/office/powerpoint/2010/main" val="1859802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4C789-A18B-C814-8E06-5196E0B23AD5}"/>
              </a:ext>
            </a:extLst>
          </p:cNvPr>
          <p:cNvSpPr>
            <a:spLocks noGrp="1"/>
          </p:cNvSpPr>
          <p:nvPr>
            <p:ph type="dt" sz="half" idx="10"/>
          </p:nvPr>
        </p:nvSpPr>
        <p:spPr/>
        <p:txBody>
          <a:bodyPr/>
          <a:lstStyle/>
          <a:p>
            <a:fld id="{C6389227-EBCE-46FA-A6D9-DE2C5A3BC100}" type="datetimeFigureOut">
              <a:rPr lang="en-GB" smtClean="0"/>
              <a:t>18/02/2023</a:t>
            </a:fld>
            <a:endParaRPr lang="en-GB"/>
          </a:p>
        </p:txBody>
      </p:sp>
      <p:sp>
        <p:nvSpPr>
          <p:cNvPr id="3" name="Footer Placeholder 2">
            <a:extLst>
              <a:ext uri="{FF2B5EF4-FFF2-40B4-BE49-F238E27FC236}">
                <a16:creationId xmlns:a16="http://schemas.microsoft.com/office/drawing/2014/main" id="{BD2DF08B-7A98-3653-2A65-631A8334E82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878B5B8-A774-EA9C-5372-53504D531FC4}"/>
              </a:ext>
            </a:extLst>
          </p:cNvPr>
          <p:cNvSpPr>
            <a:spLocks noGrp="1"/>
          </p:cNvSpPr>
          <p:nvPr>
            <p:ph type="sldNum" sz="quarter" idx="12"/>
          </p:nvPr>
        </p:nvSpPr>
        <p:spPr/>
        <p:txBody>
          <a:bodyPr/>
          <a:lstStyle/>
          <a:p>
            <a:fld id="{A228A84C-5563-4C19-8B91-73CEF4AAD79E}" type="slidenum">
              <a:rPr lang="en-GB" smtClean="0"/>
              <a:t>‹#›</a:t>
            </a:fld>
            <a:endParaRPr lang="en-GB"/>
          </a:p>
        </p:txBody>
      </p:sp>
    </p:spTree>
    <p:extLst>
      <p:ext uri="{BB962C8B-B14F-4D97-AF65-F5344CB8AC3E}">
        <p14:creationId xmlns:p14="http://schemas.microsoft.com/office/powerpoint/2010/main" val="129910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7607-DF80-69C3-51DF-5E40D9CFA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1C3DC5-0BB2-30FD-6239-4718482F25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57CE95E-424A-6BD3-89D4-D9ADC1863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DD93E9-9061-BC9A-FD19-2A866B22DDA7}"/>
              </a:ext>
            </a:extLst>
          </p:cNvPr>
          <p:cNvSpPr>
            <a:spLocks noGrp="1"/>
          </p:cNvSpPr>
          <p:nvPr>
            <p:ph type="dt" sz="half" idx="10"/>
          </p:nvPr>
        </p:nvSpPr>
        <p:spPr/>
        <p:txBody>
          <a:bodyPr/>
          <a:lstStyle/>
          <a:p>
            <a:fld id="{C6389227-EBCE-46FA-A6D9-DE2C5A3BC100}" type="datetimeFigureOut">
              <a:rPr lang="en-GB" smtClean="0"/>
              <a:t>18/02/2023</a:t>
            </a:fld>
            <a:endParaRPr lang="en-GB"/>
          </a:p>
        </p:txBody>
      </p:sp>
      <p:sp>
        <p:nvSpPr>
          <p:cNvPr id="6" name="Footer Placeholder 5">
            <a:extLst>
              <a:ext uri="{FF2B5EF4-FFF2-40B4-BE49-F238E27FC236}">
                <a16:creationId xmlns:a16="http://schemas.microsoft.com/office/drawing/2014/main" id="{C26EE369-4382-B10D-2F4E-4CD2787E66D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3B18F9-7D4F-1B72-9596-537FC96F9F6F}"/>
              </a:ext>
            </a:extLst>
          </p:cNvPr>
          <p:cNvSpPr>
            <a:spLocks noGrp="1"/>
          </p:cNvSpPr>
          <p:nvPr>
            <p:ph type="sldNum" sz="quarter" idx="12"/>
          </p:nvPr>
        </p:nvSpPr>
        <p:spPr/>
        <p:txBody>
          <a:bodyPr/>
          <a:lstStyle/>
          <a:p>
            <a:fld id="{A228A84C-5563-4C19-8B91-73CEF4AAD79E}" type="slidenum">
              <a:rPr lang="en-GB" smtClean="0"/>
              <a:t>‹#›</a:t>
            </a:fld>
            <a:endParaRPr lang="en-GB"/>
          </a:p>
        </p:txBody>
      </p:sp>
    </p:spTree>
    <p:extLst>
      <p:ext uri="{BB962C8B-B14F-4D97-AF65-F5344CB8AC3E}">
        <p14:creationId xmlns:p14="http://schemas.microsoft.com/office/powerpoint/2010/main" val="1745743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C13A-575F-B2B6-A680-B5ECBC7BE1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08562F-2408-DA73-0EA5-D605490457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7BAD6C-9B53-9D7B-E2C4-B017FEFA6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BB7292-62F9-6894-78F9-E2DAAC0F46DE}"/>
              </a:ext>
            </a:extLst>
          </p:cNvPr>
          <p:cNvSpPr>
            <a:spLocks noGrp="1"/>
          </p:cNvSpPr>
          <p:nvPr>
            <p:ph type="dt" sz="half" idx="10"/>
          </p:nvPr>
        </p:nvSpPr>
        <p:spPr/>
        <p:txBody>
          <a:bodyPr/>
          <a:lstStyle/>
          <a:p>
            <a:fld id="{C6389227-EBCE-46FA-A6D9-DE2C5A3BC100}" type="datetimeFigureOut">
              <a:rPr lang="en-GB" smtClean="0"/>
              <a:t>18/02/2023</a:t>
            </a:fld>
            <a:endParaRPr lang="en-GB"/>
          </a:p>
        </p:txBody>
      </p:sp>
      <p:sp>
        <p:nvSpPr>
          <p:cNvPr id="6" name="Footer Placeholder 5">
            <a:extLst>
              <a:ext uri="{FF2B5EF4-FFF2-40B4-BE49-F238E27FC236}">
                <a16:creationId xmlns:a16="http://schemas.microsoft.com/office/drawing/2014/main" id="{CCD0DF4D-8A90-F3EB-C498-8EA65C5814A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46FF94-F26F-EADD-1332-0FB2E2120CED}"/>
              </a:ext>
            </a:extLst>
          </p:cNvPr>
          <p:cNvSpPr>
            <a:spLocks noGrp="1"/>
          </p:cNvSpPr>
          <p:nvPr>
            <p:ph type="sldNum" sz="quarter" idx="12"/>
          </p:nvPr>
        </p:nvSpPr>
        <p:spPr/>
        <p:txBody>
          <a:bodyPr/>
          <a:lstStyle/>
          <a:p>
            <a:fld id="{A228A84C-5563-4C19-8B91-73CEF4AAD79E}" type="slidenum">
              <a:rPr lang="en-GB" smtClean="0"/>
              <a:t>‹#›</a:t>
            </a:fld>
            <a:endParaRPr lang="en-GB"/>
          </a:p>
        </p:txBody>
      </p:sp>
    </p:spTree>
    <p:extLst>
      <p:ext uri="{BB962C8B-B14F-4D97-AF65-F5344CB8AC3E}">
        <p14:creationId xmlns:p14="http://schemas.microsoft.com/office/powerpoint/2010/main" val="4093553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051A41-EB0B-4106-A3DF-E4D7E44CF8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060FEFD-7860-341C-CB72-6A5F9F467D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063AF8-395A-5E00-64CC-4CC969A26E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389227-EBCE-46FA-A6D9-DE2C5A3BC100}" type="datetimeFigureOut">
              <a:rPr lang="en-GB" smtClean="0"/>
              <a:t>18/02/2023</a:t>
            </a:fld>
            <a:endParaRPr lang="en-GB"/>
          </a:p>
        </p:txBody>
      </p:sp>
      <p:sp>
        <p:nvSpPr>
          <p:cNvPr id="5" name="Footer Placeholder 4">
            <a:extLst>
              <a:ext uri="{FF2B5EF4-FFF2-40B4-BE49-F238E27FC236}">
                <a16:creationId xmlns:a16="http://schemas.microsoft.com/office/drawing/2014/main" id="{D9A5E84C-B1FA-DF3C-5A51-739132A58B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959CAF7-1184-8935-E58D-E46B188DAD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28A84C-5563-4C19-8B91-73CEF4AAD79E}" type="slidenum">
              <a:rPr lang="en-GB" smtClean="0"/>
              <a:t>‹#›</a:t>
            </a:fld>
            <a:endParaRPr lang="en-GB"/>
          </a:p>
        </p:txBody>
      </p:sp>
    </p:spTree>
    <p:extLst>
      <p:ext uri="{BB962C8B-B14F-4D97-AF65-F5344CB8AC3E}">
        <p14:creationId xmlns:p14="http://schemas.microsoft.com/office/powerpoint/2010/main" val="2382968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iscord.gg/KtEwsR2TZ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researchportal.bath.ac.uk/en/organisations/department-of-physics" TargetMode="External"/><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researchportal.bath.ac.uk/en/organisations/centre-for-nanoscience-and-nanotechnology" TargetMode="External"/><Relationship Id="rId4" Type="http://schemas.openxmlformats.org/officeDocument/2006/relationships/hyperlink" Target="https://researchportal.bath.ac.uk/en/organisations/centre-for-photonics-and-photonic-material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08B36E2-73D7-6770-AE31-9C416C40314F}"/>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Title 1">
            <a:extLst>
              <a:ext uri="{FF2B5EF4-FFF2-40B4-BE49-F238E27FC236}">
                <a16:creationId xmlns:a16="http://schemas.microsoft.com/office/drawing/2014/main" id="{10218D08-83A8-67A6-01EE-0965A3BDB017}"/>
              </a:ext>
            </a:extLst>
          </p:cNvPr>
          <p:cNvSpPr>
            <a:spLocks noGrp="1"/>
          </p:cNvSpPr>
          <p:nvPr>
            <p:ph type="ctrTitle"/>
          </p:nvPr>
        </p:nvSpPr>
        <p:spPr>
          <a:xfrm>
            <a:off x="1524000" y="1122363"/>
            <a:ext cx="9144000" cy="3063240"/>
          </a:xfrm>
        </p:spPr>
        <p:txBody>
          <a:bodyPr>
            <a:normAutofit/>
          </a:bodyPr>
          <a:lstStyle/>
          <a:p>
            <a:r>
              <a:rPr lang="en-GB" sz="6600" dirty="0">
                <a:solidFill>
                  <a:srgbClr val="FFFFFF"/>
                </a:solidFill>
              </a:rPr>
              <a:t>Bath’s 2023 Quantum Bootcamp</a:t>
            </a:r>
          </a:p>
        </p:txBody>
      </p:sp>
      <p:sp>
        <p:nvSpPr>
          <p:cNvPr id="15" name="Rectangle 14">
            <a:extLst>
              <a:ext uri="{FF2B5EF4-FFF2-40B4-BE49-F238E27FC236}">
                <a16:creationId xmlns:a16="http://schemas.microsoft.com/office/drawing/2014/main" id="{5C3EFD3B-1513-E2D7-EB21-9F36A9B7A09F}"/>
              </a:ext>
            </a:extLst>
          </p:cNvPr>
          <p:cNvSpPr/>
          <p:nvPr/>
        </p:nvSpPr>
        <p:spPr>
          <a:xfrm>
            <a:off x="1322277" y="4714875"/>
            <a:ext cx="9469548" cy="18040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Entropica Labs - Crunchbase Company Profile &amp; Funding">
            <a:extLst>
              <a:ext uri="{FF2B5EF4-FFF2-40B4-BE49-F238E27FC236}">
                <a16:creationId xmlns:a16="http://schemas.microsoft.com/office/drawing/2014/main" id="{0E0FB795-C04D-C7D3-F427-5D5A7D0C62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9898" y="4856622"/>
            <a:ext cx="1352550" cy="1352550"/>
          </a:xfrm>
          <a:prstGeom prst="rect">
            <a:avLst/>
          </a:prstGeom>
          <a:noFill/>
          <a:ln>
            <a:noFill/>
          </a:ln>
        </p:spPr>
      </p:pic>
      <p:pic>
        <p:nvPicPr>
          <p:cNvPr id="8" name="Picture 7">
            <a:extLst>
              <a:ext uri="{FF2B5EF4-FFF2-40B4-BE49-F238E27FC236}">
                <a16:creationId xmlns:a16="http://schemas.microsoft.com/office/drawing/2014/main" id="{59D1AE85-98C3-60A2-A007-0BA2E4375925}"/>
              </a:ext>
            </a:extLst>
          </p:cNvPr>
          <p:cNvPicPr>
            <a:picLocks noChangeAspect="1"/>
          </p:cNvPicPr>
          <p:nvPr/>
        </p:nvPicPr>
        <p:blipFill>
          <a:blip r:embed="rId4"/>
          <a:stretch>
            <a:fillRect/>
          </a:stretch>
        </p:blipFill>
        <p:spPr>
          <a:xfrm>
            <a:off x="3027023" y="4941163"/>
            <a:ext cx="1183469" cy="1183469"/>
          </a:xfrm>
          <a:prstGeom prst="rect">
            <a:avLst/>
          </a:prstGeom>
        </p:spPr>
      </p:pic>
      <p:pic>
        <p:nvPicPr>
          <p:cNvPr id="10" name="Picture 9">
            <a:extLst>
              <a:ext uri="{FF2B5EF4-FFF2-40B4-BE49-F238E27FC236}">
                <a16:creationId xmlns:a16="http://schemas.microsoft.com/office/drawing/2014/main" id="{22473597-4F0D-70B1-2062-A02A56E61B2E}"/>
              </a:ext>
            </a:extLst>
          </p:cNvPr>
          <p:cNvPicPr>
            <a:picLocks noChangeAspect="1"/>
          </p:cNvPicPr>
          <p:nvPr/>
        </p:nvPicPr>
        <p:blipFill>
          <a:blip r:embed="rId5"/>
          <a:stretch>
            <a:fillRect/>
          </a:stretch>
        </p:blipFill>
        <p:spPr>
          <a:xfrm>
            <a:off x="4170464" y="5193916"/>
            <a:ext cx="2273702" cy="806798"/>
          </a:xfrm>
          <a:prstGeom prst="rect">
            <a:avLst/>
          </a:prstGeom>
        </p:spPr>
      </p:pic>
      <p:pic>
        <p:nvPicPr>
          <p:cNvPr id="12" name="Picture 11">
            <a:extLst>
              <a:ext uri="{FF2B5EF4-FFF2-40B4-BE49-F238E27FC236}">
                <a16:creationId xmlns:a16="http://schemas.microsoft.com/office/drawing/2014/main" id="{CDE6CFDA-7E60-679C-BACC-F3F9919AC7E5}"/>
              </a:ext>
            </a:extLst>
          </p:cNvPr>
          <p:cNvPicPr>
            <a:picLocks noChangeAspect="1"/>
          </p:cNvPicPr>
          <p:nvPr/>
        </p:nvPicPr>
        <p:blipFill>
          <a:blip r:embed="rId6"/>
          <a:stretch>
            <a:fillRect/>
          </a:stretch>
        </p:blipFill>
        <p:spPr>
          <a:xfrm>
            <a:off x="6269712" y="5289203"/>
            <a:ext cx="2150209" cy="806798"/>
          </a:xfrm>
          <a:prstGeom prst="rect">
            <a:avLst/>
          </a:prstGeom>
        </p:spPr>
      </p:pic>
      <p:pic>
        <p:nvPicPr>
          <p:cNvPr id="14" name="Picture 13">
            <a:extLst>
              <a:ext uri="{FF2B5EF4-FFF2-40B4-BE49-F238E27FC236}">
                <a16:creationId xmlns:a16="http://schemas.microsoft.com/office/drawing/2014/main" id="{0C32E133-E920-D750-6EDB-94513F9BFA5B}"/>
              </a:ext>
            </a:extLst>
          </p:cNvPr>
          <p:cNvPicPr>
            <a:picLocks noChangeAspect="1"/>
          </p:cNvPicPr>
          <p:nvPr/>
        </p:nvPicPr>
        <p:blipFill rotWithShape="1">
          <a:blip r:embed="rId7"/>
          <a:srcRect t="33500" b="33000"/>
          <a:stretch/>
        </p:blipFill>
        <p:spPr>
          <a:xfrm>
            <a:off x="8395049" y="5307956"/>
            <a:ext cx="2352369" cy="788045"/>
          </a:xfrm>
          <a:prstGeom prst="rect">
            <a:avLst/>
          </a:prstGeom>
        </p:spPr>
      </p:pic>
    </p:spTree>
    <p:extLst>
      <p:ext uri="{BB962C8B-B14F-4D97-AF65-F5344CB8AC3E}">
        <p14:creationId xmlns:p14="http://schemas.microsoft.com/office/powerpoint/2010/main" val="160170483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E0FF75C-E149-0525-7D43-36C51411C6C9}"/>
              </a:ext>
            </a:extLst>
          </p:cNvPr>
          <p:cNvSpPr>
            <a:spLocks noGrp="1"/>
          </p:cNvSpPr>
          <p:nvPr>
            <p:ph type="title"/>
          </p:nvPr>
        </p:nvSpPr>
        <p:spPr>
          <a:xfrm>
            <a:off x="1295400" y="669925"/>
            <a:ext cx="4800600" cy="1325563"/>
          </a:xfrm>
        </p:spPr>
        <p:txBody>
          <a:bodyPr anchor="b">
            <a:normAutofit/>
          </a:bodyPr>
          <a:lstStyle/>
          <a:p>
            <a:r>
              <a:rPr lang="en-GB">
                <a:solidFill>
                  <a:schemeClr val="bg1"/>
                </a:solidFill>
              </a:rPr>
              <a:t>Diamond NV Centers</a:t>
            </a:r>
          </a:p>
        </p:txBody>
      </p:sp>
      <p:cxnSp>
        <p:nvCxnSpPr>
          <p:cNvPr id="4107" name="Straight Connector 410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AF9C0E-BC0F-382D-CE1F-0CED9BF8B2DF}"/>
              </a:ext>
            </a:extLst>
          </p:cNvPr>
          <p:cNvSpPr>
            <a:spLocks noGrp="1"/>
          </p:cNvSpPr>
          <p:nvPr>
            <p:ph idx="1"/>
          </p:nvPr>
        </p:nvSpPr>
        <p:spPr>
          <a:xfrm>
            <a:off x="370668" y="2288833"/>
            <a:ext cx="5503358" cy="4431871"/>
          </a:xfrm>
        </p:spPr>
        <p:txBody>
          <a:bodyPr>
            <a:normAutofit/>
          </a:bodyPr>
          <a:lstStyle/>
          <a:p>
            <a:r>
              <a:rPr lang="en-GB" sz="1400" b="0" i="0" dirty="0">
                <a:solidFill>
                  <a:schemeClr val="bg1"/>
                </a:solidFill>
                <a:effectLst/>
                <a:latin typeface="source-serif-pro"/>
              </a:rPr>
              <a:t>A nitrogen vacancy (NV) centre is a defect in a diamond’s crystal lattice, formed when a nitrogen atom is substituted for a carbon atom next to a vacant carbon atom.</a:t>
            </a:r>
          </a:p>
          <a:p>
            <a:r>
              <a:rPr lang="en-GB" sz="1400" b="0" i="0" dirty="0">
                <a:solidFill>
                  <a:schemeClr val="bg1"/>
                </a:solidFill>
                <a:effectLst/>
                <a:latin typeface="source-serif-pro"/>
              </a:rPr>
              <a:t>Electrons trapped in the vacancy form a “colour centre” which can act as an “artificial atom”. </a:t>
            </a:r>
          </a:p>
          <a:p>
            <a:r>
              <a:rPr lang="en-GB" sz="1400" b="0" i="0" dirty="0">
                <a:solidFill>
                  <a:schemeClr val="bg1"/>
                </a:solidFill>
                <a:effectLst/>
                <a:latin typeface="source-serif-pro"/>
              </a:rPr>
              <a:t>When a magnetic field is applied the two quantum states of the qubit are represented by different energy levels of the “colour centre”.</a:t>
            </a:r>
          </a:p>
          <a:p>
            <a:r>
              <a:rPr lang="en-GB" sz="1400" b="0" i="0" dirty="0">
                <a:solidFill>
                  <a:schemeClr val="bg1"/>
                </a:solidFill>
                <a:effectLst/>
                <a:latin typeface="source-serif-pro"/>
              </a:rPr>
              <a:t>One-qubit and two-qubit gates are possible. In the two-qubit gates the nuclear spin of an atom is the target gate, so the gates are asymmetric. The diamond NV centre gates have slightly higher error rates than the other qubits described above.</a:t>
            </a:r>
          </a:p>
          <a:p>
            <a:r>
              <a:rPr lang="en-GB" sz="1400" b="0" i="0" dirty="0">
                <a:solidFill>
                  <a:schemeClr val="bg1"/>
                </a:solidFill>
                <a:effectLst/>
                <a:latin typeface="source-serif-pro"/>
              </a:rPr>
              <a:t>Diamond is formed under high temperature and pressure and each carbon atom in the diamond lattice has four stiff, stable covalent bonds with other atoms. This reduces</a:t>
            </a:r>
          </a:p>
          <a:p>
            <a:r>
              <a:rPr lang="en-GB" sz="1400" b="0" i="0" dirty="0">
                <a:solidFill>
                  <a:schemeClr val="bg1"/>
                </a:solidFill>
                <a:effectLst/>
                <a:latin typeface="source-serif-pro"/>
              </a:rPr>
              <a:t>lattice vibration and increases coherence times. So, unlike other solid state technologies, qubits can be used at higher temperatures</a:t>
            </a:r>
          </a:p>
          <a:p>
            <a:pPr marL="0" indent="0">
              <a:buNone/>
            </a:pPr>
            <a:endParaRPr lang="en-GB" sz="1100" b="0" i="0" dirty="0">
              <a:solidFill>
                <a:schemeClr val="bg1"/>
              </a:solidFill>
              <a:effectLst/>
              <a:latin typeface="source-serif-pro"/>
            </a:endParaRPr>
          </a:p>
          <a:p>
            <a:endParaRPr lang="en-GB" sz="1100" dirty="0">
              <a:solidFill>
                <a:schemeClr val="bg1"/>
              </a:solidFill>
            </a:endParaRPr>
          </a:p>
        </p:txBody>
      </p:sp>
      <p:pic>
        <p:nvPicPr>
          <p:cNvPr id="4100" name="Picture 4" descr="Nitrogen-vacancy Centers Created by Ultrafast Laser Pulses - Research &amp;  Development World">
            <a:extLst>
              <a:ext uri="{FF2B5EF4-FFF2-40B4-BE49-F238E27FC236}">
                <a16:creationId xmlns:a16="http://schemas.microsoft.com/office/drawing/2014/main" id="{A1E6EE20-DECB-8F46-305E-CEBE8ADFAE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54485" y="369913"/>
            <a:ext cx="1970056" cy="2784532"/>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4108">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hysics - Driving a Hard Bargain with Diamond Qubits">
            <a:extLst>
              <a:ext uri="{FF2B5EF4-FFF2-40B4-BE49-F238E27FC236}">
                <a16:creationId xmlns:a16="http://schemas.microsoft.com/office/drawing/2014/main" id="{6B4D41AF-9E69-0B1D-8F06-4D05782D26C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38661" y="4014539"/>
            <a:ext cx="3588640" cy="2215987"/>
          </a:xfrm>
          <a:prstGeom prst="rect">
            <a:avLst/>
          </a:prstGeom>
          <a:noFill/>
          <a:extLst>
            <a:ext uri="{909E8E84-426E-40DD-AFC4-6F175D3DCCD1}">
              <a14:hiddenFill xmlns:a14="http://schemas.microsoft.com/office/drawing/2010/main">
                <a:solidFill>
                  <a:srgbClr val="FFFFFF"/>
                </a:solidFill>
              </a14:hiddenFill>
            </a:ext>
          </a:extLst>
        </p:spPr>
      </p:pic>
      <p:sp>
        <p:nvSpPr>
          <p:cNvPr id="4111" name="Rectangle 4110">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Quantum Brilliance - Crunchbase Company Profile &amp; Funding">
            <a:extLst>
              <a:ext uri="{FF2B5EF4-FFF2-40B4-BE49-F238E27FC236}">
                <a16:creationId xmlns:a16="http://schemas.microsoft.com/office/drawing/2014/main" id="{34E990D2-D712-2337-4A7E-0CACBB74DA8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767197" y="6188075"/>
            <a:ext cx="2361458" cy="61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01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1" name="Rectangle 513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B0B52E7-E271-7BA4-9A72-0B7213A40B69}"/>
              </a:ext>
            </a:extLst>
          </p:cNvPr>
          <p:cNvSpPr>
            <a:spLocks noGrp="1"/>
          </p:cNvSpPr>
          <p:nvPr>
            <p:ph type="title"/>
          </p:nvPr>
        </p:nvSpPr>
        <p:spPr>
          <a:xfrm>
            <a:off x="1295400" y="669925"/>
            <a:ext cx="4800600" cy="1325563"/>
          </a:xfrm>
        </p:spPr>
        <p:txBody>
          <a:bodyPr anchor="b">
            <a:normAutofit/>
          </a:bodyPr>
          <a:lstStyle/>
          <a:p>
            <a:r>
              <a:rPr lang="en-GB">
                <a:solidFill>
                  <a:schemeClr val="bg1"/>
                </a:solidFill>
              </a:rPr>
              <a:t>Photonic quantum computing</a:t>
            </a:r>
          </a:p>
        </p:txBody>
      </p:sp>
      <p:cxnSp>
        <p:nvCxnSpPr>
          <p:cNvPr id="5133" name="Straight Connector 513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128" name="Content Placeholder 5127">
            <a:extLst>
              <a:ext uri="{FF2B5EF4-FFF2-40B4-BE49-F238E27FC236}">
                <a16:creationId xmlns:a16="http://schemas.microsoft.com/office/drawing/2014/main" id="{53AD81D1-C959-254A-2BE0-679F0C4CFBBA}"/>
              </a:ext>
            </a:extLst>
          </p:cNvPr>
          <p:cNvSpPr>
            <a:spLocks noGrp="1"/>
          </p:cNvSpPr>
          <p:nvPr>
            <p:ph idx="1"/>
          </p:nvPr>
        </p:nvSpPr>
        <p:spPr>
          <a:xfrm>
            <a:off x="675861" y="2288833"/>
            <a:ext cx="5420139" cy="3711571"/>
          </a:xfrm>
        </p:spPr>
        <p:txBody>
          <a:bodyPr>
            <a:noAutofit/>
          </a:bodyPr>
          <a:lstStyle/>
          <a:p>
            <a:pPr marL="0" indent="0" algn="ctr">
              <a:buNone/>
            </a:pPr>
            <a:r>
              <a:rPr lang="en-US" sz="6000" dirty="0">
                <a:solidFill>
                  <a:srgbClr val="FF0000"/>
                </a:solidFill>
              </a:rPr>
              <a:t>WE ARE LEAVING THESE TO THE PROFESSIONALs!</a:t>
            </a:r>
          </a:p>
        </p:txBody>
      </p:sp>
      <p:pic>
        <p:nvPicPr>
          <p:cNvPr id="5122" name="Picture 2" descr="Photon - Definition of Photon, Basic Properties, Applications">
            <a:extLst>
              <a:ext uri="{FF2B5EF4-FFF2-40B4-BE49-F238E27FC236}">
                <a16:creationId xmlns:a16="http://schemas.microsoft.com/office/drawing/2014/main" id="{7386E2B4-62C5-ADF3-666D-CC9B0FEF54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5193" y="687979"/>
            <a:ext cx="3588640" cy="2148399"/>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513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Department of Physics">
            <a:extLst>
              <a:ext uri="{FF2B5EF4-FFF2-40B4-BE49-F238E27FC236}">
                <a16:creationId xmlns:a16="http://schemas.microsoft.com/office/drawing/2014/main" id="{D64ECCA7-E3AB-B984-FA9F-6460C4D92A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38661" y="4113228"/>
            <a:ext cx="3588640" cy="2018610"/>
          </a:xfrm>
          <a:prstGeom prst="rect">
            <a:avLst/>
          </a:prstGeom>
          <a:noFill/>
          <a:extLst>
            <a:ext uri="{909E8E84-426E-40DD-AFC4-6F175D3DCCD1}">
              <a14:hiddenFill xmlns:a14="http://schemas.microsoft.com/office/drawing/2010/main">
                <a:solidFill>
                  <a:srgbClr val="FFFFFF"/>
                </a:solidFill>
              </a14:hiddenFill>
            </a:ext>
          </a:extLst>
        </p:spPr>
      </p:pic>
      <p:sp>
        <p:nvSpPr>
          <p:cNvPr id="5137" name="Rectangle 513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81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8">
                                            <p:txEl>
                                              <p:pRg st="0" end="0"/>
                                            </p:txEl>
                                          </p:spTgt>
                                        </p:tgtEl>
                                        <p:attrNameLst>
                                          <p:attrName>style.visibility</p:attrName>
                                        </p:attrNameLst>
                                      </p:cBhvr>
                                      <p:to>
                                        <p:strVal val="visible"/>
                                      </p:to>
                                    </p:set>
                                    <p:anim calcmode="lin" valueType="num">
                                      <p:cBhvr additive="base">
                                        <p:cTn id="7" dur="500" fill="hold"/>
                                        <p:tgtEl>
                                          <p:spTgt spid="51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endar">
            <a:extLst>
              <a:ext uri="{FF2B5EF4-FFF2-40B4-BE49-F238E27FC236}">
                <a16:creationId xmlns:a16="http://schemas.microsoft.com/office/drawing/2014/main" id="{62A726AA-47F5-BEA8-E7DD-B92CCCB15638}"/>
              </a:ext>
            </a:extLst>
          </p:cNvPr>
          <p:cNvPicPr>
            <a:picLocks noChangeAspect="1"/>
          </p:cNvPicPr>
          <p:nvPr/>
        </p:nvPicPr>
        <p:blipFill rotWithShape="1">
          <a:blip r:embed="rId2">
            <a:alphaModFix amt="50000"/>
          </a:blip>
          <a:srcRect t="7855" r="-1" b="7854"/>
          <a:stretch/>
        </p:blipFill>
        <p:spPr>
          <a:xfrm>
            <a:off x="20" y="10"/>
            <a:ext cx="12188930" cy="6857990"/>
          </a:xfrm>
          <a:prstGeom prst="rect">
            <a:avLst/>
          </a:prstGeom>
        </p:spPr>
      </p:pic>
      <p:sp>
        <p:nvSpPr>
          <p:cNvPr id="2" name="Title 1">
            <a:extLst>
              <a:ext uri="{FF2B5EF4-FFF2-40B4-BE49-F238E27FC236}">
                <a16:creationId xmlns:a16="http://schemas.microsoft.com/office/drawing/2014/main" id="{D8345A6D-0940-37F0-BC8E-D770F0ECD982}"/>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Today</a:t>
            </a:r>
          </a:p>
        </p:txBody>
      </p:sp>
      <p:sp>
        <p:nvSpPr>
          <p:cNvPr id="2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91987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4C825F-3ACC-6ABC-4081-0C5E75F5960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schedule</a:t>
            </a:r>
          </a:p>
        </p:txBody>
      </p:sp>
      <p:graphicFrame>
        <p:nvGraphicFramePr>
          <p:cNvPr id="4" name="Table 5">
            <a:extLst>
              <a:ext uri="{FF2B5EF4-FFF2-40B4-BE49-F238E27FC236}">
                <a16:creationId xmlns:a16="http://schemas.microsoft.com/office/drawing/2014/main" id="{4E6245D9-DE63-14F0-D4AA-272956289041}"/>
              </a:ext>
            </a:extLst>
          </p:cNvPr>
          <p:cNvGraphicFramePr>
            <a:graphicFrameLocks noGrp="1"/>
          </p:cNvGraphicFramePr>
          <p:nvPr>
            <p:extLst>
              <p:ext uri="{D42A27DB-BD31-4B8C-83A1-F6EECF244321}">
                <p14:modId xmlns:p14="http://schemas.microsoft.com/office/powerpoint/2010/main" val="2204642426"/>
              </p:ext>
            </p:extLst>
          </p:nvPr>
        </p:nvGraphicFramePr>
        <p:xfrm>
          <a:off x="4576671" y="467208"/>
          <a:ext cx="7077263" cy="5183136"/>
        </p:xfrm>
        <a:graphic>
          <a:graphicData uri="http://schemas.openxmlformats.org/drawingml/2006/table">
            <a:tbl>
              <a:tblPr firstRow="1" bandRow="1">
                <a:tableStyleId>{8EC20E35-A176-4012-BC5E-935CFFF8708E}</a:tableStyleId>
              </a:tblPr>
              <a:tblGrid>
                <a:gridCol w="2779018">
                  <a:extLst>
                    <a:ext uri="{9D8B030D-6E8A-4147-A177-3AD203B41FA5}">
                      <a16:colId xmlns:a16="http://schemas.microsoft.com/office/drawing/2014/main" val="709499193"/>
                    </a:ext>
                  </a:extLst>
                </a:gridCol>
                <a:gridCol w="4298245">
                  <a:extLst>
                    <a:ext uri="{9D8B030D-6E8A-4147-A177-3AD203B41FA5}">
                      <a16:colId xmlns:a16="http://schemas.microsoft.com/office/drawing/2014/main" val="2356740976"/>
                    </a:ext>
                  </a:extLst>
                </a:gridCol>
              </a:tblGrid>
              <a:tr h="370224">
                <a:tc>
                  <a:txBody>
                    <a:bodyPr/>
                    <a:lstStyle/>
                    <a:p>
                      <a:r>
                        <a:rPr lang="en-GB" sz="1700" dirty="0"/>
                        <a:t>Date &amp; Time</a:t>
                      </a:r>
                    </a:p>
                  </a:txBody>
                  <a:tcPr marL="84142" marR="84142" marT="42071" marB="42071"/>
                </a:tc>
                <a:tc>
                  <a:txBody>
                    <a:bodyPr/>
                    <a:lstStyle/>
                    <a:p>
                      <a:r>
                        <a:rPr lang="en-GB" sz="1700"/>
                        <a:t>Event</a:t>
                      </a:r>
                    </a:p>
                  </a:txBody>
                  <a:tcPr marL="84142" marR="84142" marT="42071" marB="42071"/>
                </a:tc>
                <a:extLst>
                  <a:ext uri="{0D108BD9-81ED-4DB2-BD59-A6C34878D82A}">
                    <a16:rowId xmlns:a16="http://schemas.microsoft.com/office/drawing/2014/main" val="3538129894"/>
                  </a:ext>
                </a:extLst>
              </a:tr>
              <a:tr h="370224">
                <a:tc>
                  <a:txBody>
                    <a:bodyPr/>
                    <a:lstStyle/>
                    <a:p>
                      <a:r>
                        <a:rPr lang="en-GB" sz="1700"/>
                        <a:t>Saturday 18th / 9:00-10:00</a:t>
                      </a:r>
                    </a:p>
                  </a:txBody>
                  <a:tcPr marL="84142" marR="84142" marT="42071" marB="42071"/>
                </a:tc>
                <a:tc>
                  <a:txBody>
                    <a:bodyPr/>
                    <a:lstStyle/>
                    <a:p>
                      <a:r>
                        <a:rPr lang="en-GB" sz="1700"/>
                        <a:t>Opening Ceremony</a:t>
                      </a:r>
                    </a:p>
                  </a:txBody>
                  <a:tcPr marL="84142" marR="84142" marT="42071" marB="42071"/>
                </a:tc>
                <a:extLst>
                  <a:ext uri="{0D108BD9-81ED-4DB2-BD59-A6C34878D82A}">
                    <a16:rowId xmlns:a16="http://schemas.microsoft.com/office/drawing/2014/main" val="4202105038"/>
                  </a:ext>
                </a:extLst>
              </a:tr>
              <a:tr h="370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a:t> 10:00-10:30</a:t>
                      </a:r>
                    </a:p>
                  </a:txBody>
                  <a:tcPr marL="84142" marR="84142" marT="42071" marB="42071"/>
                </a:tc>
                <a:tc>
                  <a:txBody>
                    <a:bodyPr/>
                    <a:lstStyle/>
                    <a:p>
                      <a:r>
                        <a:rPr lang="en-GB" sz="1700" b="1" dirty="0"/>
                        <a:t>Quantum 101</a:t>
                      </a:r>
                    </a:p>
                  </a:txBody>
                  <a:tcPr marL="84142" marR="84142" marT="42071" marB="42071"/>
                </a:tc>
                <a:extLst>
                  <a:ext uri="{0D108BD9-81ED-4DB2-BD59-A6C34878D82A}">
                    <a16:rowId xmlns:a16="http://schemas.microsoft.com/office/drawing/2014/main" val="741339195"/>
                  </a:ext>
                </a:extLst>
              </a:tr>
              <a:tr h="370224">
                <a:tc>
                  <a:txBody>
                    <a:bodyPr/>
                    <a:lstStyle/>
                    <a:p>
                      <a:r>
                        <a:rPr lang="en-GB" sz="1700"/>
                        <a:t>10:30-11:00</a:t>
                      </a:r>
                    </a:p>
                  </a:txBody>
                  <a:tcPr marL="84142" marR="84142" marT="42071" marB="42071"/>
                </a:tc>
                <a:tc>
                  <a:txBody>
                    <a:bodyPr/>
                    <a:lstStyle/>
                    <a:p>
                      <a:r>
                        <a:rPr lang="en-GB" sz="1700"/>
                        <a:t>Python 101</a:t>
                      </a:r>
                    </a:p>
                  </a:txBody>
                  <a:tcPr marL="84142" marR="84142" marT="42071" marB="42071"/>
                </a:tc>
                <a:extLst>
                  <a:ext uri="{0D108BD9-81ED-4DB2-BD59-A6C34878D82A}">
                    <a16:rowId xmlns:a16="http://schemas.microsoft.com/office/drawing/2014/main" val="3933159382"/>
                  </a:ext>
                </a:extLst>
              </a:tr>
              <a:tr h="370224">
                <a:tc>
                  <a:txBody>
                    <a:bodyPr/>
                    <a:lstStyle/>
                    <a:p>
                      <a:r>
                        <a:rPr lang="en-GB" sz="1700"/>
                        <a:t>11:00-12:00</a:t>
                      </a:r>
                    </a:p>
                  </a:txBody>
                  <a:tcPr marL="84142" marR="84142" marT="42071" marB="42071"/>
                </a:tc>
                <a:tc>
                  <a:txBody>
                    <a:bodyPr/>
                    <a:lstStyle/>
                    <a:p>
                      <a:r>
                        <a:rPr lang="en-GB" sz="1700" dirty="0"/>
                        <a:t>Sponsor talk</a:t>
                      </a:r>
                    </a:p>
                  </a:txBody>
                  <a:tcPr marL="84142" marR="84142" marT="42071" marB="42071"/>
                </a:tc>
                <a:extLst>
                  <a:ext uri="{0D108BD9-81ED-4DB2-BD59-A6C34878D82A}">
                    <a16:rowId xmlns:a16="http://schemas.microsoft.com/office/drawing/2014/main" val="351258080"/>
                  </a:ext>
                </a:extLst>
              </a:tr>
              <a:tr h="370224">
                <a:tc>
                  <a:txBody>
                    <a:bodyPr/>
                    <a:lstStyle/>
                    <a:p>
                      <a:r>
                        <a:rPr lang="en-GB" sz="1700"/>
                        <a:t>12:00-12:30</a:t>
                      </a:r>
                    </a:p>
                  </a:txBody>
                  <a:tcPr marL="84142" marR="84142" marT="42071" marB="42071"/>
                </a:tc>
                <a:tc>
                  <a:txBody>
                    <a:bodyPr/>
                    <a:lstStyle/>
                    <a:p>
                      <a:r>
                        <a:rPr lang="en-GB" sz="1700"/>
                        <a:t>qBraid</a:t>
                      </a:r>
                    </a:p>
                  </a:txBody>
                  <a:tcPr marL="84142" marR="84142" marT="42071" marB="42071"/>
                </a:tc>
                <a:extLst>
                  <a:ext uri="{0D108BD9-81ED-4DB2-BD59-A6C34878D82A}">
                    <a16:rowId xmlns:a16="http://schemas.microsoft.com/office/drawing/2014/main" val="2627192105"/>
                  </a:ext>
                </a:extLst>
              </a:tr>
              <a:tr h="370224">
                <a:tc>
                  <a:txBody>
                    <a:bodyPr/>
                    <a:lstStyle/>
                    <a:p>
                      <a:r>
                        <a:rPr lang="en-GB" sz="1700"/>
                        <a:t>12:30-13:00</a:t>
                      </a:r>
                    </a:p>
                  </a:txBody>
                  <a:tcPr marL="84142" marR="84142" marT="42071" marB="42071"/>
                </a:tc>
                <a:tc>
                  <a:txBody>
                    <a:bodyPr/>
                    <a:lstStyle/>
                    <a:p>
                      <a:r>
                        <a:rPr lang="en-GB" sz="1700" dirty="0"/>
                        <a:t>Academic talk</a:t>
                      </a:r>
                    </a:p>
                  </a:txBody>
                  <a:tcPr marL="84142" marR="84142" marT="42071" marB="42071"/>
                </a:tc>
                <a:extLst>
                  <a:ext uri="{0D108BD9-81ED-4DB2-BD59-A6C34878D82A}">
                    <a16:rowId xmlns:a16="http://schemas.microsoft.com/office/drawing/2014/main" val="2721686081"/>
                  </a:ext>
                </a:extLst>
              </a:tr>
              <a:tr h="370224">
                <a:tc>
                  <a:txBody>
                    <a:bodyPr/>
                    <a:lstStyle/>
                    <a:p>
                      <a:r>
                        <a:rPr lang="en-GB" sz="1700"/>
                        <a:t>13:00-14:00</a:t>
                      </a:r>
                    </a:p>
                  </a:txBody>
                  <a:tcPr marL="84142" marR="84142" marT="42071" marB="42071"/>
                </a:tc>
                <a:tc>
                  <a:txBody>
                    <a:bodyPr/>
                    <a:lstStyle/>
                    <a:p>
                      <a:r>
                        <a:rPr lang="en-GB" sz="1700" b="0" dirty="0"/>
                        <a:t>Lunch Break</a:t>
                      </a:r>
                    </a:p>
                  </a:txBody>
                  <a:tcPr marL="84142" marR="84142" marT="42071" marB="42071"/>
                </a:tc>
                <a:extLst>
                  <a:ext uri="{0D108BD9-81ED-4DB2-BD59-A6C34878D82A}">
                    <a16:rowId xmlns:a16="http://schemas.microsoft.com/office/drawing/2014/main" val="2503121320"/>
                  </a:ext>
                </a:extLst>
              </a:tr>
              <a:tr h="370224">
                <a:tc>
                  <a:txBody>
                    <a:bodyPr/>
                    <a:lstStyle/>
                    <a:p>
                      <a:r>
                        <a:rPr lang="en-GB" sz="1700" dirty="0"/>
                        <a:t>14:00- Sunday 19</a:t>
                      </a:r>
                      <a:r>
                        <a:rPr lang="en-GB" sz="1700" baseline="30000" dirty="0"/>
                        <a:t>th</a:t>
                      </a:r>
                      <a:r>
                        <a:rPr lang="en-GB" sz="1700" dirty="0"/>
                        <a:t> 14:00</a:t>
                      </a:r>
                    </a:p>
                  </a:txBody>
                  <a:tcPr marL="84142" marR="84142" marT="42071" marB="42071"/>
                </a:tc>
                <a:tc>
                  <a:txBody>
                    <a:bodyPr/>
                    <a:lstStyle/>
                    <a:p>
                      <a:r>
                        <a:rPr lang="en-GB" sz="1700" dirty="0"/>
                        <a:t>Coding period</a:t>
                      </a:r>
                    </a:p>
                  </a:txBody>
                  <a:tcPr marL="84142" marR="84142" marT="42071" marB="42071"/>
                </a:tc>
                <a:extLst>
                  <a:ext uri="{0D108BD9-81ED-4DB2-BD59-A6C34878D82A}">
                    <a16:rowId xmlns:a16="http://schemas.microsoft.com/office/drawing/2014/main" val="256817098"/>
                  </a:ext>
                </a:extLst>
              </a:tr>
              <a:tr h="370224">
                <a:tc>
                  <a:txBody>
                    <a:bodyPr/>
                    <a:lstStyle/>
                    <a:p>
                      <a:r>
                        <a:rPr lang="en-GB" sz="1700" dirty="0"/>
                        <a:t>14:00-16:00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b="0" dirty="0"/>
                        <a:t>Lunch Break</a:t>
                      </a:r>
                    </a:p>
                  </a:txBody>
                  <a:tcPr marL="84142" marR="84142" marT="42071" marB="42071"/>
                </a:tc>
                <a:extLst>
                  <a:ext uri="{0D108BD9-81ED-4DB2-BD59-A6C34878D82A}">
                    <a16:rowId xmlns:a16="http://schemas.microsoft.com/office/drawing/2014/main" val="1327169065"/>
                  </a:ext>
                </a:extLst>
              </a:tr>
              <a:tr h="370224">
                <a:tc>
                  <a:txBody>
                    <a:bodyPr/>
                    <a:lstStyle/>
                    <a:p>
                      <a:r>
                        <a:rPr lang="en-GB" sz="1700" dirty="0"/>
                        <a:t>16:00-16:30</a:t>
                      </a:r>
                    </a:p>
                  </a:txBody>
                  <a:tcPr marL="84142" marR="84142" marT="42071" marB="42071"/>
                </a:tc>
                <a:tc>
                  <a:txBody>
                    <a:bodyPr/>
                    <a:lstStyle/>
                    <a:p>
                      <a:r>
                        <a:rPr lang="en-GB" sz="1700"/>
                        <a:t>Quantum Universal Education</a:t>
                      </a:r>
                    </a:p>
                  </a:txBody>
                  <a:tcPr marL="84142" marR="84142" marT="42071" marB="42071"/>
                </a:tc>
                <a:extLst>
                  <a:ext uri="{0D108BD9-81ED-4DB2-BD59-A6C34878D82A}">
                    <a16:rowId xmlns:a16="http://schemas.microsoft.com/office/drawing/2014/main" val="2963451722"/>
                  </a:ext>
                </a:extLst>
              </a:tr>
              <a:tr h="370224">
                <a:tc>
                  <a:txBody>
                    <a:bodyPr/>
                    <a:lstStyle/>
                    <a:p>
                      <a:r>
                        <a:rPr lang="en-GB" sz="1700" dirty="0"/>
                        <a:t>16:30-17:00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dirty="0"/>
                        <a:t>WOMANIUM</a:t>
                      </a:r>
                    </a:p>
                  </a:txBody>
                  <a:tcPr marL="84142" marR="84142" marT="42071" marB="42071"/>
                </a:tc>
                <a:extLst>
                  <a:ext uri="{0D108BD9-81ED-4DB2-BD59-A6C34878D82A}">
                    <a16:rowId xmlns:a16="http://schemas.microsoft.com/office/drawing/2014/main" val="1303163898"/>
                  </a:ext>
                </a:extLst>
              </a:tr>
              <a:tr h="370224">
                <a:tc>
                  <a:txBody>
                    <a:bodyPr/>
                    <a:lstStyle/>
                    <a:p>
                      <a:r>
                        <a:rPr lang="en-GB" sz="1700" dirty="0"/>
                        <a:t>17:00-17:30</a:t>
                      </a:r>
                    </a:p>
                  </a:txBody>
                  <a:tcPr marL="84142" marR="84142" marT="42071" marB="42071"/>
                </a:tc>
                <a:tc>
                  <a:txBody>
                    <a:bodyPr/>
                    <a:lstStyle/>
                    <a:p>
                      <a:r>
                        <a:rPr lang="en-GB" sz="1700" dirty="0"/>
                        <a:t>Closing ceremony</a:t>
                      </a:r>
                    </a:p>
                  </a:txBody>
                  <a:tcPr marL="84142" marR="84142" marT="42071" marB="42071"/>
                </a:tc>
                <a:extLst>
                  <a:ext uri="{0D108BD9-81ED-4DB2-BD59-A6C34878D82A}">
                    <a16:rowId xmlns:a16="http://schemas.microsoft.com/office/drawing/2014/main" val="3840075036"/>
                  </a:ext>
                </a:extLst>
              </a:tr>
              <a:tr h="370224">
                <a:tc>
                  <a:txBody>
                    <a:bodyPr/>
                    <a:lstStyle/>
                    <a:p>
                      <a:r>
                        <a:rPr lang="en-GB" sz="1700" dirty="0"/>
                        <a:t>Monday Morning</a:t>
                      </a:r>
                    </a:p>
                  </a:txBody>
                  <a:tcPr marL="84142" marR="84142" marT="42071" marB="42071"/>
                </a:tc>
                <a:tc>
                  <a:txBody>
                    <a:bodyPr/>
                    <a:lstStyle/>
                    <a:p>
                      <a:r>
                        <a:rPr lang="en-GB" sz="1700" dirty="0"/>
                        <a:t>Price announcements </a:t>
                      </a:r>
                      <a:r>
                        <a:rPr lang="en-GB" sz="1700" dirty="0" err="1"/>
                        <a:t>Physoc</a:t>
                      </a:r>
                      <a:r>
                        <a:rPr lang="en-GB" sz="1700" dirty="0"/>
                        <a:t> social media</a:t>
                      </a:r>
                    </a:p>
                  </a:txBody>
                  <a:tcPr marL="84142" marR="84142" marT="42071" marB="42071"/>
                </a:tc>
                <a:extLst>
                  <a:ext uri="{0D108BD9-81ED-4DB2-BD59-A6C34878D82A}">
                    <a16:rowId xmlns:a16="http://schemas.microsoft.com/office/drawing/2014/main" val="3531234521"/>
                  </a:ext>
                </a:extLst>
              </a:tr>
            </a:tbl>
          </a:graphicData>
        </a:graphic>
      </p:graphicFrame>
    </p:spTree>
    <p:extLst>
      <p:ext uri="{BB962C8B-B14F-4D97-AF65-F5344CB8AC3E}">
        <p14:creationId xmlns:p14="http://schemas.microsoft.com/office/powerpoint/2010/main" val="150701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Content Placeholder 4" descr="Formulae on a background">
            <a:extLst>
              <a:ext uri="{FF2B5EF4-FFF2-40B4-BE49-F238E27FC236}">
                <a16:creationId xmlns:a16="http://schemas.microsoft.com/office/drawing/2014/main" id="{7DC9D466-B461-75AF-3182-E94F548213B7}"/>
              </a:ext>
            </a:extLst>
          </p:cNvPr>
          <p:cNvPicPr>
            <a:picLocks noGrp="1" noChangeAspect="1"/>
          </p:cNvPicPr>
          <p:nvPr>
            <p:ph idx="1"/>
          </p:nvPr>
        </p:nvPicPr>
        <p:blipFill rotWithShape="1">
          <a:blip r:embed="rId2">
            <a:alphaModFix amt="60000"/>
          </a:blip>
          <a:srcRect t="5864" b="19137"/>
          <a:stretch/>
        </p:blipFill>
        <p:spPr>
          <a:xfrm>
            <a:off x="-1" y="10"/>
            <a:ext cx="12192001" cy="6857990"/>
          </a:xfrm>
          <a:prstGeom prst="rect">
            <a:avLst/>
          </a:prstGeom>
        </p:spPr>
      </p:pic>
      <p:sp>
        <p:nvSpPr>
          <p:cNvPr id="2" name="Title 1">
            <a:extLst>
              <a:ext uri="{FF2B5EF4-FFF2-40B4-BE49-F238E27FC236}">
                <a16:creationId xmlns:a16="http://schemas.microsoft.com/office/drawing/2014/main" id="{4CA4E008-54F9-23D8-2135-15391005FFE7}"/>
              </a:ext>
            </a:extLst>
          </p:cNvPr>
          <p:cNvSpPr>
            <a:spLocks noGrp="1"/>
          </p:cNvSpPr>
          <p:nvPr>
            <p:ph type="title"/>
          </p:nvPr>
        </p:nvSpPr>
        <p:spPr>
          <a:xfrm>
            <a:off x="1198181" y="1122364"/>
            <a:ext cx="9795637" cy="1001712"/>
          </a:xfrm>
        </p:spPr>
        <p:txBody>
          <a:bodyPr vert="horz" lIns="91440" tIns="45720" rIns="91440" bIns="45720" rtlCol="0" anchor="b">
            <a:normAutofit/>
          </a:bodyPr>
          <a:lstStyle/>
          <a:p>
            <a:pPr algn="ctr"/>
            <a:r>
              <a:rPr lang="en-US" sz="5200" dirty="0">
                <a:solidFill>
                  <a:srgbClr val="FFFFFF"/>
                </a:solidFill>
                <a:latin typeface="Arial Black" panose="020B0A04020102020204" pitchFamily="34" charset="0"/>
              </a:rPr>
              <a:t>Quantum 101</a:t>
            </a:r>
          </a:p>
        </p:txBody>
      </p:sp>
      <p:sp>
        <p:nvSpPr>
          <p:cNvPr id="4" name="TextBox 3">
            <a:extLst>
              <a:ext uri="{FF2B5EF4-FFF2-40B4-BE49-F238E27FC236}">
                <a16:creationId xmlns:a16="http://schemas.microsoft.com/office/drawing/2014/main" id="{1396CD36-468C-4F30-5A36-95C97D4DD607}"/>
              </a:ext>
            </a:extLst>
          </p:cNvPr>
          <p:cNvSpPr txBox="1"/>
          <p:nvPr/>
        </p:nvSpPr>
        <p:spPr>
          <a:xfrm>
            <a:off x="2238375" y="2838450"/>
            <a:ext cx="7867650" cy="36933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latin typeface="Arial Black" panose="020B0A04020102020204" pitchFamily="34" charset="0"/>
              </a:rPr>
              <a:t>1</a:t>
            </a:r>
          </a:p>
        </p:txBody>
      </p:sp>
    </p:spTree>
    <p:extLst>
      <p:ext uri="{BB962C8B-B14F-4D97-AF65-F5344CB8AC3E}">
        <p14:creationId xmlns:p14="http://schemas.microsoft.com/office/powerpoint/2010/main" val="3147838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4C825F-3ACC-6ABC-4081-0C5E75F5960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schedule</a:t>
            </a:r>
          </a:p>
        </p:txBody>
      </p:sp>
      <p:graphicFrame>
        <p:nvGraphicFramePr>
          <p:cNvPr id="4" name="Table 5">
            <a:extLst>
              <a:ext uri="{FF2B5EF4-FFF2-40B4-BE49-F238E27FC236}">
                <a16:creationId xmlns:a16="http://schemas.microsoft.com/office/drawing/2014/main" id="{4E6245D9-DE63-14F0-D4AA-272956289041}"/>
              </a:ext>
            </a:extLst>
          </p:cNvPr>
          <p:cNvGraphicFramePr>
            <a:graphicFrameLocks noGrp="1"/>
          </p:cNvGraphicFramePr>
          <p:nvPr>
            <p:extLst>
              <p:ext uri="{D42A27DB-BD31-4B8C-83A1-F6EECF244321}">
                <p14:modId xmlns:p14="http://schemas.microsoft.com/office/powerpoint/2010/main" val="3273351517"/>
              </p:ext>
            </p:extLst>
          </p:nvPr>
        </p:nvGraphicFramePr>
        <p:xfrm>
          <a:off x="4581236" y="467208"/>
          <a:ext cx="7072698" cy="5183136"/>
        </p:xfrm>
        <a:graphic>
          <a:graphicData uri="http://schemas.openxmlformats.org/drawingml/2006/table">
            <a:tbl>
              <a:tblPr firstRow="1" bandRow="1">
                <a:tableStyleId>{8EC20E35-A176-4012-BC5E-935CFFF8708E}</a:tableStyleId>
              </a:tblPr>
              <a:tblGrid>
                <a:gridCol w="2774453">
                  <a:extLst>
                    <a:ext uri="{9D8B030D-6E8A-4147-A177-3AD203B41FA5}">
                      <a16:colId xmlns:a16="http://schemas.microsoft.com/office/drawing/2014/main" val="709499193"/>
                    </a:ext>
                  </a:extLst>
                </a:gridCol>
                <a:gridCol w="4298245">
                  <a:extLst>
                    <a:ext uri="{9D8B030D-6E8A-4147-A177-3AD203B41FA5}">
                      <a16:colId xmlns:a16="http://schemas.microsoft.com/office/drawing/2014/main" val="2356740976"/>
                    </a:ext>
                  </a:extLst>
                </a:gridCol>
              </a:tblGrid>
              <a:tr h="370224">
                <a:tc>
                  <a:txBody>
                    <a:bodyPr/>
                    <a:lstStyle/>
                    <a:p>
                      <a:r>
                        <a:rPr lang="en-GB" sz="1700" dirty="0"/>
                        <a:t>Date &amp; Time</a:t>
                      </a:r>
                    </a:p>
                  </a:txBody>
                  <a:tcPr marL="84142" marR="84142" marT="42071" marB="42071"/>
                </a:tc>
                <a:tc>
                  <a:txBody>
                    <a:bodyPr/>
                    <a:lstStyle/>
                    <a:p>
                      <a:r>
                        <a:rPr lang="en-GB" sz="1700"/>
                        <a:t>Event</a:t>
                      </a:r>
                    </a:p>
                  </a:txBody>
                  <a:tcPr marL="84142" marR="84142" marT="42071" marB="42071"/>
                </a:tc>
                <a:extLst>
                  <a:ext uri="{0D108BD9-81ED-4DB2-BD59-A6C34878D82A}">
                    <a16:rowId xmlns:a16="http://schemas.microsoft.com/office/drawing/2014/main" val="3538129894"/>
                  </a:ext>
                </a:extLst>
              </a:tr>
              <a:tr h="370224">
                <a:tc>
                  <a:txBody>
                    <a:bodyPr/>
                    <a:lstStyle/>
                    <a:p>
                      <a:r>
                        <a:rPr lang="en-GB" sz="1700"/>
                        <a:t>Saturday 18th / 9:00-10:00</a:t>
                      </a:r>
                    </a:p>
                  </a:txBody>
                  <a:tcPr marL="84142" marR="84142" marT="42071" marB="42071"/>
                </a:tc>
                <a:tc>
                  <a:txBody>
                    <a:bodyPr/>
                    <a:lstStyle/>
                    <a:p>
                      <a:r>
                        <a:rPr lang="en-GB" sz="1700"/>
                        <a:t>Opening Ceremony</a:t>
                      </a:r>
                    </a:p>
                  </a:txBody>
                  <a:tcPr marL="84142" marR="84142" marT="42071" marB="42071"/>
                </a:tc>
                <a:extLst>
                  <a:ext uri="{0D108BD9-81ED-4DB2-BD59-A6C34878D82A}">
                    <a16:rowId xmlns:a16="http://schemas.microsoft.com/office/drawing/2014/main" val="4202105038"/>
                  </a:ext>
                </a:extLst>
              </a:tr>
              <a:tr h="370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a:t> 10:00-10:30</a:t>
                      </a:r>
                    </a:p>
                  </a:txBody>
                  <a:tcPr marL="84142" marR="84142" marT="42071" marB="42071"/>
                </a:tc>
                <a:tc>
                  <a:txBody>
                    <a:bodyPr/>
                    <a:lstStyle/>
                    <a:p>
                      <a:r>
                        <a:rPr lang="en-GB" sz="1700"/>
                        <a:t>Quantum 101</a:t>
                      </a:r>
                    </a:p>
                  </a:txBody>
                  <a:tcPr marL="84142" marR="84142" marT="42071" marB="42071"/>
                </a:tc>
                <a:extLst>
                  <a:ext uri="{0D108BD9-81ED-4DB2-BD59-A6C34878D82A}">
                    <a16:rowId xmlns:a16="http://schemas.microsoft.com/office/drawing/2014/main" val="741339195"/>
                  </a:ext>
                </a:extLst>
              </a:tr>
              <a:tr h="370224">
                <a:tc>
                  <a:txBody>
                    <a:bodyPr/>
                    <a:lstStyle/>
                    <a:p>
                      <a:r>
                        <a:rPr lang="en-GB" sz="1700"/>
                        <a:t>10:30-11:00</a:t>
                      </a:r>
                    </a:p>
                  </a:txBody>
                  <a:tcPr marL="84142" marR="84142" marT="42071" marB="42071"/>
                </a:tc>
                <a:tc>
                  <a:txBody>
                    <a:bodyPr/>
                    <a:lstStyle/>
                    <a:p>
                      <a:r>
                        <a:rPr lang="en-GB" sz="1700" b="1" dirty="0"/>
                        <a:t>Python 101</a:t>
                      </a:r>
                    </a:p>
                  </a:txBody>
                  <a:tcPr marL="84142" marR="84142" marT="42071" marB="42071"/>
                </a:tc>
                <a:extLst>
                  <a:ext uri="{0D108BD9-81ED-4DB2-BD59-A6C34878D82A}">
                    <a16:rowId xmlns:a16="http://schemas.microsoft.com/office/drawing/2014/main" val="3933159382"/>
                  </a:ext>
                </a:extLst>
              </a:tr>
              <a:tr h="370224">
                <a:tc>
                  <a:txBody>
                    <a:bodyPr/>
                    <a:lstStyle/>
                    <a:p>
                      <a:r>
                        <a:rPr lang="en-GB" sz="1700" dirty="0"/>
                        <a:t>11:00-12:00</a:t>
                      </a:r>
                    </a:p>
                  </a:txBody>
                  <a:tcPr marL="84142" marR="84142" marT="42071" marB="42071"/>
                </a:tc>
                <a:tc>
                  <a:txBody>
                    <a:bodyPr/>
                    <a:lstStyle/>
                    <a:p>
                      <a:r>
                        <a:rPr lang="en-GB" sz="1700"/>
                        <a:t>Sponsor talk</a:t>
                      </a:r>
                    </a:p>
                  </a:txBody>
                  <a:tcPr marL="84142" marR="84142" marT="42071" marB="42071"/>
                </a:tc>
                <a:extLst>
                  <a:ext uri="{0D108BD9-81ED-4DB2-BD59-A6C34878D82A}">
                    <a16:rowId xmlns:a16="http://schemas.microsoft.com/office/drawing/2014/main" val="351258080"/>
                  </a:ext>
                </a:extLst>
              </a:tr>
              <a:tr h="370224">
                <a:tc>
                  <a:txBody>
                    <a:bodyPr/>
                    <a:lstStyle/>
                    <a:p>
                      <a:r>
                        <a:rPr lang="en-GB" sz="1700" dirty="0"/>
                        <a:t>12:00-12:30</a:t>
                      </a:r>
                    </a:p>
                  </a:txBody>
                  <a:tcPr marL="84142" marR="84142" marT="42071" marB="42071"/>
                </a:tc>
                <a:tc>
                  <a:txBody>
                    <a:bodyPr/>
                    <a:lstStyle/>
                    <a:p>
                      <a:r>
                        <a:rPr lang="en-GB" sz="1700"/>
                        <a:t>qBraid</a:t>
                      </a:r>
                    </a:p>
                  </a:txBody>
                  <a:tcPr marL="84142" marR="84142" marT="42071" marB="42071"/>
                </a:tc>
                <a:extLst>
                  <a:ext uri="{0D108BD9-81ED-4DB2-BD59-A6C34878D82A}">
                    <a16:rowId xmlns:a16="http://schemas.microsoft.com/office/drawing/2014/main" val="2627192105"/>
                  </a:ext>
                </a:extLst>
              </a:tr>
              <a:tr h="370224">
                <a:tc>
                  <a:txBody>
                    <a:bodyPr/>
                    <a:lstStyle/>
                    <a:p>
                      <a:r>
                        <a:rPr lang="en-GB" sz="1700" dirty="0"/>
                        <a:t>12:30-13:00</a:t>
                      </a:r>
                    </a:p>
                  </a:txBody>
                  <a:tcPr marL="84142" marR="84142" marT="42071" marB="42071"/>
                </a:tc>
                <a:tc>
                  <a:txBody>
                    <a:bodyPr/>
                    <a:lstStyle/>
                    <a:p>
                      <a:r>
                        <a:rPr lang="en-GB" sz="1700"/>
                        <a:t>Academic talk</a:t>
                      </a:r>
                    </a:p>
                  </a:txBody>
                  <a:tcPr marL="84142" marR="84142" marT="42071" marB="42071"/>
                </a:tc>
                <a:extLst>
                  <a:ext uri="{0D108BD9-81ED-4DB2-BD59-A6C34878D82A}">
                    <a16:rowId xmlns:a16="http://schemas.microsoft.com/office/drawing/2014/main" val="2721686081"/>
                  </a:ext>
                </a:extLst>
              </a:tr>
              <a:tr h="370224">
                <a:tc>
                  <a:txBody>
                    <a:bodyPr/>
                    <a:lstStyle/>
                    <a:p>
                      <a:r>
                        <a:rPr lang="en-GB" sz="1700"/>
                        <a:t>13:00-14:00</a:t>
                      </a:r>
                    </a:p>
                  </a:txBody>
                  <a:tcPr marL="84142" marR="84142" marT="42071" marB="42071"/>
                </a:tc>
                <a:tc>
                  <a:txBody>
                    <a:bodyPr/>
                    <a:lstStyle/>
                    <a:p>
                      <a:r>
                        <a:rPr lang="en-GB" sz="1700" b="0" dirty="0"/>
                        <a:t>Lunch Break</a:t>
                      </a:r>
                    </a:p>
                  </a:txBody>
                  <a:tcPr marL="84142" marR="84142" marT="42071" marB="42071"/>
                </a:tc>
                <a:extLst>
                  <a:ext uri="{0D108BD9-81ED-4DB2-BD59-A6C34878D82A}">
                    <a16:rowId xmlns:a16="http://schemas.microsoft.com/office/drawing/2014/main" val="2503121320"/>
                  </a:ext>
                </a:extLst>
              </a:tr>
              <a:tr h="370224">
                <a:tc>
                  <a:txBody>
                    <a:bodyPr/>
                    <a:lstStyle/>
                    <a:p>
                      <a:r>
                        <a:rPr lang="en-GB" sz="1700" dirty="0"/>
                        <a:t>14:00- Sunday 19</a:t>
                      </a:r>
                      <a:r>
                        <a:rPr lang="en-GB" sz="1700" baseline="30000" dirty="0"/>
                        <a:t>th</a:t>
                      </a:r>
                      <a:r>
                        <a:rPr lang="en-GB" sz="1700" dirty="0"/>
                        <a:t> 14:00</a:t>
                      </a:r>
                    </a:p>
                  </a:txBody>
                  <a:tcPr marL="84142" marR="84142" marT="42071" marB="42071"/>
                </a:tc>
                <a:tc>
                  <a:txBody>
                    <a:bodyPr/>
                    <a:lstStyle/>
                    <a:p>
                      <a:r>
                        <a:rPr lang="en-GB" sz="1700" dirty="0"/>
                        <a:t>Coding period</a:t>
                      </a:r>
                    </a:p>
                  </a:txBody>
                  <a:tcPr marL="84142" marR="84142" marT="42071" marB="42071"/>
                </a:tc>
                <a:extLst>
                  <a:ext uri="{0D108BD9-81ED-4DB2-BD59-A6C34878D82A}">
                    <a16:rowId xmlns:a16="http://schemas.microsoft.com/office/drawing/2014/main" val="505246862"/>
                  </a:ext>
                </a:extLst>
              </a:tr>
              <a:tr h="370224">
                <a:tc>
                  <a:txBody>
                    <a:bodyPr/>
                    <a:lstStyle/>
                    <a:p>
                      <a:r>
                        <a:rPr lang="en-GB" sz="1700" dirty="0"/>
                        <a:t>14:00-16:00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b="0" dirty="0"/>
                        <a:t>Lunch Break</a:t>
                      </a:r>
                    </a:p>
                  </a:txBody>
                  <a:tcPr marL="84142" marR="84142" marT="42071" marB="42071"/>
                </a:tc>
                <a:extLst>
                  <a:ext uri="{0D108BD9-81ED-4DB2-BD59-A6C34878D82A}">
                    <a16:rowId xmlns:a16="http://schemas.microsoft.com/office/drawing/2014/main" val="256817098"/>
                  </a:ext>
                </a:extLst>
              </a:tr>
              <a:tr h="370224">
                <a:tc>
                  <a:txBody>
                    <a:bodyPr/>
                    <a:lstStyle/>
                    <a:p>
                      <a:r>
                        <a:rPr lang="en-GB" sz="1700" dirty="0"/>
                        <a:t>16:00-16:30</a:t>
                      </a:r>
                    </a:p>
                  </a:txBody>
                  <a:tcPr marL="84142" marR="84142" marT="42071" marB="42071"/>
                </a:tc>
                <a:tc>
                  <a:txBody>
                    <a:bodyPr/>
                    <a:lstStyle/>
                    <a:p>
                      <a:r>
                        <a:rPr lang="en-GB" sz="1700"/>
                        <a:t>Quantum Universal Education</a:t>
                      </a:r>
                    </a:p>
                  </a:txBody>
                  <a:tcPr marL="84142" marR="84142" marT="42071" marB="42071"/>
                </a:tc>
                <a:extLst>
                  <a:ext uri="{0D108BD9-81ED-4DB2-BD59-A6C34878D82A}">
                    <a16:rowId xmlns:a16="http://schemas.microsoft.com/office/drawing/2014/main" val="2963451722"/>
                  </a:ext>
                </a:extLst>
              </a:tr>
              <a:tr h="370224">
                <a:tc>
                  <a:txBody>
                    <a:bodyPr/>
                    <a:lstStyle/>
                    <a:p>
                      <a:r>
                        <a:rPr lang="en-GB" sz="1700" dirty="0"/>
                        <a:t>16:30-17:00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dirty="0"/>
                        <a:t>WOMANIUM</a:t>
                      </a:r>
                    </a:p>
                  </a:txBody>
                  <a:tcPr marL="84142" marR="84142" marT="42071" marB="42071"/>
                </a:tc>
                <a:extLst>
                  <a:ext uri="{0D108BD9-81ED-4DB2-BD59-A6C34878D82A}">
                    <a16:rowId xmlns:a16="http://schemas.microsoft.com/office/drawing/2014/main" val="1303163898"/>
                  </a:ext>
                </a:extLst>
              </a:tr>
              <a:tr h="370224">
                <a:tc>
                  <a:txBody>
                    <a:bodyPr/>
                    <a:lstStyle/>
                    <a:p>
                      <a:r>
                        <a:rPr lang="en-GB" sz="1700" dirty="0"/>
                        <a:t>17:00-17:30</a:t>
                      </a:r>
                    </a:p>
                  </a:txBody>
                  <a:tcPr marL="84142" marR="84142" marT="42071" marB="42071"/>
                </a:tc>
                <a:tc>
                  <a:txBody>
                    <a:bodyPr/>
                    <a:lstStyle/>
                    <a:p>
                      <a:r>
                        <a:rPr lang="en-GB" sz="1700" dirty="0"/>
                        <a:t>Closing ceremony</a:t>
                      </a:r>
                    </a:p>
                  </a:txBody>
                  <a:tcPr marL="84142" marR="84142" marT="42071" marB="42071"/>
                </a:tc>
                <a:extLst>
                  <a:ext uri="{0D108BD9-81ED-4DB2-BD59-A6C34878D82A}">
                    <a16:rowId xmlns:a16="http://schemas.microsoft.com/office/drawing/2014/main" val="3840075036"/>
                  </a:ext>
                </a:extLst>
              </a:tr>
              <a:tr h="370224">
                <a:tc>
                  <a:txBody>
                    <a:bodyPr/>
                    <a:lstStyle/>
                    <a:p>
                      <a:r>
                        <a:rPr lang="en-GB" sz="1700" dirty="0"/>
                        <a:t>Monday Morning</a:t>
                      </a:r>
                    </a:p>
                  </a:txBody>
                  <a:tcPr marL="84142" marR="84142" marT="42071" marB="42071"/>
                </a:tc>
                <a:tc>
                  <a:txBody>
                    <a:bodyPr/>
                    <a:lstStyle/>
                    <a:p>
                      <a:r>
                        <a:rPr lang="en-GB" sz="1700" dirty="0"/>
                        <a:t>Price announcements </a:t>
                      </a:r>
                      <a:r>
                        <a:rPr lang="en-GB" sz="1700" dirty="0" err="1"/>
                        <a:t>Physoc</a:t>
                      </a:r>
                      <a:r>
                        <a:rPr lang="en-GB" sz="1700" dirty="0"/>
                        <a:t> social media</a:t>
                      </a:r>
                    </a:p>
                  </a:txBody>
                  <a:tcPr marL="84142" marR="84142" marT="42071" marB="42071"/>
                </a:tc>
                <a:extLst>
                  <a:ext uri="{0D108BD9-81ED-4DB2-BD59-A6C34878D82A}">
                    <a16:rowId xmlns:a16="http://schemas.microsoft.com/office/drawing/2014/main" val="3531234521"/>
                  </a:ext>
                </a:extLst>
              </a:tr>
            </a:tbl>
          </a:graphicData>
        </a:graphic>
      </p:graphicFrame>
    </p:spTree>
    <p:extLst>
      <p:ext uri="{BB962C8B-B14F-4D97-AF65-F5344CB8AC3E}">
        <p14:creationId xmlns:p14="http://schemas.microsoft.com/office/powerpoint/2010/main" val="3834348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Amazon tree boa coiled around branch">
            <a:extLst>
              <a:ext uri="{FF2B5EF4-FFF2-40B4-BE49-F238E27FC236}">
                <a16:creationId xmlns:a16="http://schemas.microsoft.com/office/drawing/2014/main" id="{C0917525-B056-DB0D-B18D-49D2D6515E07}"/>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37249EF4-EE25-B295-9C24-716513D75C6B}"/>
              </a:ext>
            </a:extLst>
          </p:cNvPr>
          <p:cNvSpPr>
            <a:spLocks noGrp="1"/>
          </p:cNvSpPr>
          <p:nvPr>
            <p:ph type="title"/>
          </p:nvPr>
        </p:nvSpPr>
        <p:spPr>
          <a:xfrm>
            <a:off x="1093406" y="407988"/>
            <a:ext cx="6078919" cy="954087"/>
          </a:xfrm>
        </p:spPr>
        <p:txBody>
          <a:bodyPr vert="horz" lIns="91440" tIns="45720" rIns="91440" bIns="45720" rtlCol="0" anchor="b">
            <a:normAutofit/>
          </a:bodyPr>
          <a:lstStyle/>
          <a:p>
            <a:pPr algn="ctr"/>
            <a:r>
              <a:rPr lang="en-US" sz="5200" dirty="0">
                <a:solidFill>
                  <a:srgbClr val="FFFFFF"/>
                </a:solidFill>
                <a:latin typeface="Arial Black" panose="020B0A04020102020204" pitchFamily="34" charset="0"/>
              </a:rPr>
              <a:t>Python 101</a:t>
            </a:r>
          </a:p>
        </p:txBody>
      </p:sp>
      <p:sp>
        <p:nvSpPr>
          <p:cNvPr id="4" name="TextBox 3">
            <a:extLst>
              <a:ext uri="{FF2B5EF4-FFF2-40B4-BE49-F238E27FC236}">
                <a16:creationId xmlns:a16="http://schemas.microsoft.com/office/drawing/2014/main" id="{DD5382C7-FF20-1B6A-E64B-DBE2827DEB33}"/>
              </a:ext>
            </a:extLst>
          </p:cNvPr>
          <p:cNvSpPr txBox="1"/>
          <p:nvPr/>
        </p:nvSpPr>
        <p:spPr>
          <a:xfrm>
            <a:off x="971550" y="1770053"/>
            <a:ext cx="7867650" cy="36933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latin typeface="Arial Black" panose="020B0A04020102020204" pitchFamily="34" charset="0"/>
              </a:rPr>
              <a:t>1</a:t>
            </a:r>
          </a:p>
        </p:txBody>
      </p:sp>
    </p:spTree>
    <p:extLst>
      <p:ext uri="{BB962C8B-B14F-4D97-AF65-F5344CB8AC3E}">
        <p14:creationId xmlns:p14="http://schemas.microsoft.com/office/powerpoint/2010/main" val="2761251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4C825F-3ACC-6ABC-4081-0C5E75F5960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schedule</a:t>
            </a:r>
          </a:p>
        </p:txBody>
      </p:sp>
      <p:graphicFrame>
        <p:nvGraphicFramePr>
          <p:cNvPr id="3" name="Table 5">
            <a:extLst>
              <a:ext uri="{FF2B5EF4-FFF2-40B4-BE49-F238E27FC236}">
                <a16:creationId xmlns:a16="http://schemas.microsoft.com/office/drawing/2014/main" id="{403713B1-774E-36EB-C0F6-E13A95035321}"/>
              </a:ext>
            </a:extLst>
          </p:cNvPr>
          <p:cNvGraphicFramePr>
            <a:graphicFrameLocks noGrp="1"/>
          </p:cNvGraphicFramePr>
          <p:nvPr>
            <p:extLst>
              <p:ext uri="{D42A27DB-BD31-4B8C-83A1-F6EECF244321}">
                <p14:modId xmlns:p14="http://schemas.microsoft.com/office/powerpoint/2010/main" val="3224053439"/>
              </p:ext>
            </p:extLst>
          </p:nvPr>
        </p:nvGraphicFramePr>
        <p:xfrm>
          <a:off x="4576671" y="467208"/>
          <a:ext cx="7077263" cy="5183136"/>
        </p:xfrm>
        <a:graphic>
          <a:graphicData uri="http://schemas.openxmlformats.org/drawingml/2006/table">
            <a:tbl>
              <a:tblPr firstRow="1" bandRow="1">
                <a:tableStyleId>{8EC20E35-A176-4012-BC5E-935CFFF8708E}</a:tableStyleId>
              </a:tblPr>
              <a:tblGrid>
                <a:gridCol w="2779018">
                  <a:extLst>
                    <a:ext uri="{9D8B030D-6E8A-4147-A177-3AD203B41FA5}">
                      <a16:colId xmlns:a16="http://schemas.microsoft.com/office/drawing/2014/main" val="709499193"/>
                    </a:ext>
                  </a:extLst>
                </a:gridCol>
                <a:gridCol w="4298245">
                  <a:extLst>
                    <a:ext uri="{9D8B030D-6E8A-4147-A177-3AD203B41FA5}">
                      <a16:colId xmlns:a16="http://schemas.microsoft.com/office/drawing/2014/main" val="2356740976"/>
                    </a:ext>
                  </a:extLst>
                </a:gridCol>
              </a:tblGrid>
              <a:tr h="370224">
                <a:tc>
                  <a:txBody>
                    <a:bodyPr/>
                    <a:lstStyle/>
                    <a:p>
                      <a:r>
                        <a:rPr lang="en-GB" sz="1700" dirty="0"/>
                        <a:t>Date &amp; Time</a:t>
                      </a:r>
                    </a:p>
                  </a:txBody>
                  <a:tcPr marL="84142" marR="84142" marT="42071" marB="42071"/>
                </a:tc>
                <a:tc>
                  <a:txBody>
                    <a:bodyPr/>
                    <a:lstStyle/>
                    <a:p>
                      <a:r>
                        <a:rPr lang="en-GB" sz="1700" dirty="0"/>
                        <a:t>Event</a:t>
                      </a:r>
                    </a:p>
                  </a:txBody>
                  <a:tcPr marL="84142" marR="84142" marT="42071" marB="42071"/>
                </a:tc>
                <a:extLst>
                  <a:ext uri="{0D108BD9-81ED-4DB2-BD59-A6C34878D82A}">
                    <a16:rowId xmlns:a16="http://schemas.microsoft.com/office/drawing/2014/main" val="3538129894"/>
                  </a:ext>
                </a:extLst>
              </a:tr>
              <a:tr h="370224">
                <a:tc>
                  <a:txBody>
                    <a:bodyPr/>
                    <a:lstStyle/>
                    <a:p>
                      <a:r>
                        <a:rPr lang="en-GB" sz="1700"/>
                        <a:t>Saturday 18th / 9:00-10:00</a:t>
                      </a:r>
                    </a:p>
                  </a:txBody>
                  <a:tcPr marL="84142" marR="84142" marT="42071" marB="42071"/>
                </a:tc>
                <a:tc>
                  <a:txBody>
                    <a:bodyPr/>
                    <a:lstStyle/>
                    <a:p>
                      <a:r>
                        <a:rPr lang="en-GB" sz="1700"/>
                        <a:t>Opening Ceremony</a:t>
                      </a:r>
                    </a:p>
                  </a:txBody>
                  <a:tcPr marL="84142" marR="84142" marT="42071" marB="42071"/>
                </a:tc>
                <a:extLst>
                  <a:ext uri="{0D108BD9-81ED-4DB2-BD59-A6C34878D82A}">
                    <a16:rowId xmlns:a16="http://schemas.microsoft.com/office/drawing/2014/main" val="4202105038"/>
                  </a:ext>
                </a:extLst>
              </a:tr>
              <a:tr h="370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a:t> 10:00-10:30</a:t>
                      </a:r>
                    </a:p>
                  </a:txBody>
                  <a:tcPr marL="84142" marR="84142" marT="42071" marB="42071"/>
                </a:tc>
                <a:tc>
                  <a:txBody>
                    <a:bodyPr/>
                    <a:lstStyle/>
                    <a:p>
                      <a:r>
                        <a:rPr lang="en-GB" sz="1700"/>
                        <a:t>Quantum 101</a:t>
                      </a:r>
                    </a:p>
                  </a:txBody>
                  <a:tcPr marL="84142" marR="84142" marT="42071" marB="42071"/>
                </a:tc>
                <a:extLst>
                  <a:ext uri="{0D108BD9-81ED-4DB2-BD59-A6C34878D82A}">
                    <a16:rowId xmlns:a16="http://schemas.microsoft.com/office/drawing/2014/main" val="741339195"/>
                  </a:ext>
                </a:extLst>
              </a:tr>
              <a:tr h="370224">
                <a:tc>
                  <a:txBody>
                    <a:bodyPr/>
                    <a:lstStyle/>
                    <a:p>
                      <a:r>
                        <a:rPr lang="en-GB" sz="1700"/>
                        <a:t>10:30-11:00</a:t>
                      </a:r>
                    </a:p>
                  </a:txBody>
                  <a:tcPr marL="84142" marR="84142" marT="42071" marB="42071"/>
                </a:tc>
                <a:tc>
                  <a:txBody>
                    <a:bodyPr/>
                    <a:lstStyle/>
                    <a:p>
                      <a:r>
                        <a:rPr lang="en-GB" sz="1700" b="0" dirty="0"/>
                        <a:t>Python 101</a:t>
                      </a:r>
                    </a:p>
                  </a:txBody>
                  <a:tcPr marL="84142" marR="84142" marT="42071" marB="42071"/>
                </a:tc>
                <a:extLst>
                  <a:ext uri="{0D108BD9-81ED-4DB2-BD59-A6C34878D82A}">
                    <a16:rowId xmlns:a16="http://schemas.microsoft.com/office/drawing/2014/main" val="3933159382"/>
                  </a:ext>
                </a:extLst>
              </a:tr>
              <a:tr h="370224">
                <a:tc>
                  <a:txBody>
                    <a:bodyPr/>
                    <a:lstStyle/>
                    <a:p>
                      <a:r>
                        <a:rPr lang="en-GB" sz="1700"/>
                        <a:t>11:00-12:00</a:t>
                      </a:r>
                    </a:p>
                  </a:txBody>
                  <a:tcPr marL="84142" marR="84142" marT="42071" marB="42071"/>
                </a:tc>
                <a:tc>
                  <a:txBody>
                    <a:bodyPr/>
                    <a:lstStyle/>
                    <a:p>
                      <a:r>
                        <a:rPr lang="en-GB" sz="1700" b="1" dirty="0"/>
                        <a:t>Sponsor talk</a:t>
                      </a:r>
                    </a:p>
                  </a:txBody>
                  <a:tcPr marL="84142" marR="84142" marT="42071" marB="42071"/>
                </a:tc>
                <a:extLst>
                  <a:ext uri="{0D108BD9-81ED-4DB2-BD59-A6C34878D82A}">
                    <a16:rowId xmlns:a16="http://schemas.microsoft.com/office/drawing/2014/main" val="351258080"/>
                  </a:ext>
                </a:extLst>
              </a:tr>
              <a:tr h="370224">
                <a:tc>
                  <a:txBody>
                    <a:bodyPr/>
                    <a:lstStyle/>
                    <a:p>
                      <a:r>
                        <a:rPr lang="en-GB" sz="1700"/>
                        <a:t>12:00-12:30</a:t>
                      </a:r>
                    </a:p>
                  </a:txBody>
                  <a:tcPr marL="84142" marR="84142" marT="42071" marB="42071"/>
                </a:tc>
                <a:tc>
                  <a:txBody>
                    <a:bodyPr/>
                    <a:lstStyle/>
                    <a:p>
                      <a:r>
                        <a:rPr lang="en-GB" sz="1700" dirty="0" err="1"/>
                        <a:t>qBraid</a:t>
                      </a:r>
                      <a:endParaRPr lang="en-GB" sz="1700" dirty="0"/>
                    </a:p>
                  </a:txBody>
                  <a:tcPr marL="84142" marR="84142" marT="42071" marB="42071"/>
                </a:tc>
                <a:extLst>
                  <a:ext uri="{0D108BD9-81ED-4DB2-BD59-A6C34878D82A}">
                    <a16:rowId xmlns:a16="http://schemas.microsoft.com/office/drawing/2014/main" val="2627192105"/>
                  </a:ext>
                </a:extLst>
              </a:tr>
              <a:tr h="370224">
                <a:tc>
                  <a:txBody>
                    <a:bodyPr/>
                    <a:lstStyle/>
                    <a:p>
                      <a:r>
                        <a:rPr lang="en-GB" sz="1700"/>
                        <a:t>12:30-13:00</a:t>
                      </a:r>
                    </a:p>
                  </a:txBody>
                  <a:tcPr marL="84142" marR="84142" marT="42071" marB="42071"/>
                </a:tc>
                <a:tc>
                  <a:txBody>
                    <a:bodyPr/>
                    <a:lstStyle/>
                    <a:p>
                      <a:r>
                        <a:rPr lang="en-GB" sz="1700"/>
                        <a:t>Academic talk</a:t>
                      </a:r>
                    </a:p>
                  </a:txBody>
                  <a:tcPr marL="84142" marR="84142" marT="42071" marB="42071"/>
                </a:tc>
                <a:extLst>
                  <a:ext uri="{0D108BD9-81ED-4DB2-BD59-A6C34878D82A}">
                    <a16:rowId xmlns:a16="http://schemas.microsoft.com/office/drawing/2014/main" val="2721686081"/>
                  </a:ext>
                </a:extLst>
              </a:tr>
              <a:tr h="370224">
                <a:tc>
                  <a:txBody>
                    <a:bodyPr/>
                    <a:lstStyle/>
                    <a:p>
                      <a:r>
                        <a:rPr lang="en-GB" sz="1700"/>
                        <a:t>13:00-14:00</a:t>
                      </a:r>
                    </a:p>
                  </a:txBody>
                  <a:tcPr marL="84142" marR="84142" marT="42071" marB="42071"/>
                </a:tc>
                <a:tc>
                  <a:txBody>
                    <a:bodyPr/>
                    <a:lstStyle/>
                    <a:p>
                      <a:r>
                        <a:rPr lang="en-GB" sz="1700" b="0" dirty="0"/>
                        <a:t>Lunch Break</a:t>
                      </a:r>
                    </a:p>
                  </a:txBody>
                  <a:tcPr marL="84142" marR="84142" marT="42071" marB="42071"/>
                </a:tc>
                <a:extLst>
                  <a:ext uri="{0D108BD9-81ED-4DB2-BD59-A6C34878D82A}">
                    <a16:rowId xmlns:a16="http://schemas.microsoft.com/office/drawing/2014/main" val="2503121320"/>
                  </a:ext>
                </a:extLst>
              </a:tr>
              <a:tr h="370224">
                <a:tc>
                  <a:txBody>
                    <a:bodyPr/>
                    <a:lstStyle/>
                    <a:p>
                      <a:r>
                        <a:rPr lang="en-GB" sz="1700" dirty="0"/>
                        <a:t>14:00- Sunday 19</a:t>
                      </a:r>
                      <a:r>
                        <a:rPr lang="en-GB" sz="1700" baseline="30000" dirty="0"/>
                        <a:t>th</a:t>
                      </a:r>
                      <a:r>
                        <a:rPr lang="en-GB" sz="1700" dirty="0"/>
                        <a:t> 14:00</a:t>
                      </a:r>
                    </a:p>
                  </a:txBody>
                  <a:tcPr marL="84142" marR="84142" marT="42071" marB="42071"/>
                </a:tc>
                <a:tc>
                  <a:txBody>
                    <a:bodyPr/>
                    <a:lstStyle/>
                    <a:p>
                      <a:r>
                        <a:rPr lang="en-GB" sz="1700" dirty="0"/>
                        <a:t>Coding period</a:t>
                      </a:r>
                    </a:p>
                  </a:txBody>
                  <a:tcPr marL="84142" marR="84142" marT="42071" marB="42071"/>
                </a:tc>
                <a:extLst>
                  <a:ext uri="{0D108BD9-81ED-4DB2-BD59-A6C34878D82A}">
                    <a16:rowId xmlns:a16="http://schemas.microsoft.com/office/drawing/2014/main" val="589879946"/>
                  </a:ext>
                </a:extLst>
              </a:tr>
              <a:tr h="370224">
                <a:tc>
                  <a:txBody>
                    <a:bodyPr/>
                    <a:lstStyle/>
                    <a:p>
                      <a:r>
                        <a:rPr lang="en-GB" sz="1700" dirty="0"/>
                        <a:t>14:00-16:00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b="0" dirty="0"/>
                        <a:t>Lunch Break</a:t>
                      </a:r>
                    </a:p>
                  </a:txBody>
                  <a:tcPr marL="84142" marR="84142" marT="42071" marB="42071"/>
                </a:tc>
                <a:extLst>
                  <a:ext uri="{0D108BD9-81ED-4DB2-BD59-A6C34878D82A}">
                    <a16:rowId xmlns:a16="http://schemas.microsoft.com/office/drawing/2014/main" val="256817098"/>
                  </a:ext>
                </a:extLst>
              </a:tr>
              <a:tr h="370224">
                <a:tc>
                  <a:txBody>
                    <a:bodyPr/>
                    <a:lstStyle/>
                    <a:p>
                      <a:r>
                        <a:rPr lang="en-GB" sz="1700" dirty="0"/>
                        <a:t>16:00-16:30</a:t>
                      </a:r>
                    </a:p>
                  </a:txBody>
                  <a:tcPr marL="84142" marR="84142" marT="42071" marB="42071"/>
                </a:tc>
                <a:tc>
                  <a:txBody>
                    <a:bodyPr/>
                    <a:lstStyle/>
                    <a:p>
                      <a:r>
                        <a:rPr lang="en-GB" sz="1700"/>
                        <a:t>Quantum Universal Education</a:t>
                      </a:r>
                    </a:p>
                  </a:txBody>
                  <a:tcPr marL="84142" marR="84142" marT="42071" marB="42071"/>
                </a:tc>
                <a:extLst>
                  <a:ext uri="{0D108BD9-81ED-4DB2-BD59-A6C34878D82A}">
                    <a16:rowId xmlns:a16="http://schemas.microsoft.com/office/drawing/2014/main" val="2963451722"/>
                  </a:ext>
                </a:extLst>
              </a:tr>
              <a:tr h="370224">
                <a:tc>
                  <a:txBody>
                    <a:bodyPr/>
                    <a:lstStyle/>
                    <a:p>
                      <a:r>
                        <a:rPr lang="en-GB" sz="1700" dirty="0"/>
                        <a:t>16:30-17:00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dirty="0"/>
                        <a:t>WOMANIUM</a:t>
                      </a:r>
                    </a:p>
                  </a:txBody>
                  <a:tcPr marL="84142" marR="84142" marT="42071" marB="42071"/>
                </a:tc>
                <a:extLst>
                  <a:ext uri="{0D108BD9-81ED-4DB2-BD59-A6C34878D82A}">
                    <a16:rowId xmlns:a16="http://schemas.microsoft.com/office/drawing/2014/main" val="1303163898"/>
                  </a:ext>
                </a:extLst>
              </a:tr>
              <a:tr h="370224">
                <a:tc>
                  <a:txBody>
                    <a:bodyPr/>
                    <a:lstStyle/>
                    <a:p>
                      <a:r>
                        <a:rPr lang="en-GB" sz="1700" dirty="0"/>
                        <a:t>17:00-17:30</a:t>
                      </a:r>
                    </a:p>
                  </a:txBody>
                  <a:tcPr marL="84142" marR="84142" marT="42071" marB="42071"/>
                </a:tc>
                <a:tc>
                  <a:txBody>
                    <a:bodyPr/>
                    <a:lstStyle/>
                    <a:p>
                      <a:r>
                        <a:rPr lang="en-GB" sz="1700" dirty="0"/>
                        <a:t>Closing ceremony</a:t>
                      </a:r>
                    </a:p>
                  </a:txBody>
                  <a:tcPr marL="84142" marR="84142" marT="42071" marB="42071"/>
                </a:tc>
                <a:extLst>
                  <a:ext uri="{0D108BD9-81ED-4DB2-BD59-A6C34878D82A}">
                    <a16:rowId xmlns:a16="http://schemas.microsoft.com/office/drawing/2014/main" val="3840075036"/>
                  </a:ext>
                </a:extLst>
              </a:tr>
              <a:tr h="370224">
                <a:tc>
                  <a:txBody>
                    <a:bodyPr/>
                    <a:lstStyle/>
                    <a:p>
                      <a:r>
                        <a:rPr lang="en-GB" sz="1700" dirty="0"/>
                        <a:t>Monday Morning</a:t>
                      </a:r>
                    </a:p>
                  </a:txBody>
                  <a:tcPr marL="84142" marR="84142" marT="42071" marB="42071"/>
                </a:tc>
                <a:tc>
                  <a:txBody>
                    <a:bodyPr/>
                    <a:lstStyle/>
                    <a:p>
                      <a:r>
                        <a:rPr lang="en-GB" sz="1700" dirty="0"/>
                        <a:t>Price announcements </a:t>
                      </a:r>
                      <a:r>
                        <a:rPr lang="en-GB" sz="1700" dirty="0" err="1"/>
                        <a:t>Physoc</a:t>
                      </a:r>
                      <a:r>
                        <a:rPr lang="en-GB" sz="1700" dirty="0"/>
                        <a:t> social media</a:t>
                      </a:r>
                    </a:p>
                  </a:txBody>
                  <a:tcPr marL="84142" marR="84142" marT="42071" marB="42071"/>
                </a:tc>
                <a:extLst>
                  <a:ext uri="{0D108BD9-81ED-4DB2-BD59-A6C34878D82A}">
                    <a16:rowId xmlns:a16="http://schemas.microsoft.com/office/drawing/2014/main" val="3531234521"/>
                  </a:ext>
                </a:extLst>
              </a:tr>
            </a:tbl>
          </a:graphicData>
        </a:graphic>
      </p:graphicFrame>
    </p:spTree>
    <p:extLst>
      <p:ext uri="{BB962C8B-B14F-4D97-AF65-F5344CB8AC3E}">
        <p14:creationId xmlns:p14="http://schemas.microsoft.com/office/powerpoint/2010/main" val="3289891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ntropica Labs Lands $1.8 Million in Venture Funding">
            <a:extLst>
              <a:ext uri="{FF2B5EF4-FFF2-40B4-BE49-F238E27FC236}">
                <a16:creationId xmlns:a16="http://schemas.microsoft.com/office/drawing/2014/main" id="{F2B1A57D-6159-CDD0-6B6F-EC27C472016B}"/>
              </a:ext>
            </a:extLst>
          </p:cNvPr>
          <p:cNvPicPr>
            <a:picLocks noChangeAspect="1"/>
          </p:cNvPicPr>
          <p:nvPr/>
        </p:nvPicPr>
        <p:blipFill rotWithShape="1">
          <a:blip r:embed="rId2">
            <a:extLst>
              <a:ext uri="{28A0092B-C50C-407E-A947-70E740481C1C}">
                <a14:useLocalDpi xmlns:a14="http://schemas.microsoft.com/office/drawing/2010/main" val="0"/>
              </a:ext>
            </a:extLst>
          </a:blip>
          <a:srcRect t="4559" b="10524"/>
          <a:stretch/>
        </p:blipFill>
        <p:spPr bwMode="auto">
          <a:xfrm>
            <a:off x="0" y="303526"/>
            <a:ext cx="12191980" cy="4244759"/>
          </a:xfrm>
          <a:prstGeom prst="rect">
            <a:avLst/>
          </a:prstGeom>
          <a:noFill/>
        </p:spPr>
      </p:pic>
      <p:sp>
        <p:nvSpPr>
          <p:cNvPr id="3" name="Content Placeholder 2">
            <a:extLst>
              <a:ext uri="{FF2B5EF4-FFF2-40B4-BE49-F238E27FC236}">
                <a16:creationId xmlns:a16="http://schemas.microsoft.com/office/drawing/2014/main" id="{E9A25BE0-2025-E381-E3D0-57F3704029BA}"/>
              </a:ext>
            </a:extLst>
          </p:cNvPr>
          <p:cNvSpPr>
            <a:spLocks noGrp="1"/>
          </p:cNvSpPr>
          <p:nvPr>
            <p:ph idx="1"/>
          </p:nvPr>
        </p:nvSpPr>
        <p:spPr>
          <a:xfrm>
            <a:off x="519112" y="4851808"/>
            <a:ext cx="11153775" cy="1465973"/>
          </a:xfrm>
        </p:spPr>
        <p:txBody>
          <a:bodyPr>
            <a:normAutofit/>
          </a:bodyPr>
          <a:lstStyle/>
          <a:p>
            <a:pPr marL="0" indent="0" algn="ctr">
              <a:buNone/>
            </a:pPr>
            <a:r>
              <a:rPr lang="en-GB" sz="2000" b="1" dirty="0">
                <a:solidFill>
                  <a:srgbClr val="2F3974"/>
                </a:solidFill>
                <a:latin typeface="Arial Black" panose="020B0A04020102020204" pitchFamily="34" charset="0"/>
              </a:rPr>
              <a:t>Singapore based quantum computing company, founded in 2018 as a startup of Singapore's Centre for Quantum Technologies. </a:t>
            </a:r>
            <a:r>
              <a:rPr lang="en-GB" sz="2000" b="1" dirty="0" err="1">
                <a:solidFill>
                  <a:srgbClr val="2F3974"/>
                </a:solidFill>
                <a:latin typeface="Arial Black" panose="020B0A04020102020204" pitchFamily="34" charset="0"/>
              </a:rPr>
              <a:t>Entropica</a:t>
            </a:r>
            <a:r>
              <a:rPr lang="en-GB" sz="2000" b="1" dirty="0">
                <a:solidFill>
                  <a:srgbClr val="2F3974"/>
                </a:solidFill>
                <a:latin typeface="Arial Black" panose="020B0A04020102020204" pitchFamily="34" charset="0"/>
              </a:rPr>
              <a:t> develops tools, algorithms and software for quantum optimisation.</a:t>
            </a:r>
          </a:p>
        </p:txBody>
      </p:sp>
      <p:sp>
        <p:nvSpPr>
          <p:cNvPr id="11" name="Rectangle 10">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168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4C825F-3ACC-6ABC-4081-0C5E75F5960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schedule</a:t>
            </a:r>
          </a:p>
        </p:txBody>
      </p:sp>
      <p:graphicFrame>
        <p:nvGraphicFramePr>
          <p:cNvPr id="3" name="Table 5">
            <a:extLst>
              <a:ext uri="{FF2B5EF4-FFF2-40B4-BE49-F238E27FC236}">
                <a16:creationId xmlns:a16="http://schemas.microsoft.com/office/drawing/2014/main" id="{F57795A2-95CD-FCE2-5017-AEFD279547CF}"/>
              </a:ext>
            </a:extLst>
          </p:cNvPr>
          <p:cNvGraphicFramePr>
            <a:graphicFrameLocks noGrp="1"/>
          </p:cNvGraphicFramePr>
          <p:nvPr>
            <p:extLst>
              <p:ext uri="{D42A27DB-BD31-4B8C-83A1-F6EECF244321}">
                <p14:modId xmlns:p14="http://schemas.microsoft.com/office/powerpoint/2010/main" val="261370291"/>
              </p:ext>
            </p:extLst>
          </p:nvPr>
        </p:nvGraphicFramePr>
        <p:xfrm>
          <a:off x="4612628" y="478712"/>
          <a:ext cx="7077263" cy="5183136"/>
        </p:xfrm>
        <a:graphic>
          <a:graphicData uri="http://schemas.openxmlformats.org/drawingml/2006/table">
            <a:tbl>
              <a:tblPr firstRow="1" bandRow="1">
                <a:tableStyleId>{8EC20E35-A176-4012-BC5E-935CFFF8708E}</a:tableStyleId>
              </a:tblPr>
              <a:tblGrid>
                <a:gridCol w="2779018">
                  <a:extLst>
                    <a:ext uri="{9D8B030D-6E8A-4147-A177-3AD203B41FA5}">
                      <a16:colId xmlns:a16="http://schemas.microsoft.com/office/drawing/2014/main" val="709499193"/>
                    </a:ext>
                  </a:extLst>
                </a:gridCol>
                <a:gridCol w="4298245">
                  <a:extLst>
                    <a:ext uri="{9D8B030D-6E8A-4147-A177-3AD203B41FA5}">
                      <a16:colId xmlns:a16="http://schemas.microsoft.com/office/drawing/2014/main" val="2356740976"/>
                    </a:ext>
                  </a:extLst>
                </a:gridCol>
              </a:tblGrid>
              <a:tr h="370224">
                <a:tc>
                  <a:txBody>
                    <a:bodyPr/>
                    <a:lstStyle/>
                    <a:p>
                      <a:r>
                        <a:rPr lang="en-GB" sz="1700" dirty="0"/>
                        <a:t>Date &amp; Time</a:t>
                      </a:r>
                    </a:p>
                  </a:txBody>
                  <a:tcPr marL="84142" marR="84142" marT="42071" marB="42071"/>
                </a:tc>
                <a:tc>
                  <a:txBody>
                    <a:bodyPr/>
                    <a:lstStyle/>
                    <a:p>
                      <a:r>
                        <a:rPr lang="en-GB" sz="1700" dirty="0"/>
                        <a:t>Event</a:t>
                      </a:r>
                    </a:p>
                  </a:txBody>
                  <a:tcPr marL="84142" marR="84142" marT="42071" marB="42071"/>
                </a:tc>
                <a:extLst>
                  <a:ext uri="{0D108BD9-81ED-4DB2-BD59-A6C34878D82A}">
                    <a16:rowId xmlns:a16="http://schemas.microsoft.com/office/drawing/2014/main" val="3538129894"/>
                  </a:ext>
                </a:extLst>
              </a:tr>
              <a:tr h="370224">
                <a:tc>
                  <a:txBody>
                    <a:bodyPr/>
                    <a:lstStyle/>
                    <a:p>
                      <a:r>
                        <a:rPr lang="en-GB" sz="1700"/>
                        <a:t>Saturday 18th / 9:00-10:00</a:t>
                      </a:r>
                    </a:p>
                  </a:txBody>
                  <a:tcPr marL="84142" marR="84142" marT="42071" marB="42071"/>
                </a:tc>
                <a:tc>
                  <a:txBody>
                    <a:bodyPr/>
                    <a:lstStyle/>
                    <a:p>
                      <a:r>
                        <a:rPr lang="en-GB" sz="1700"/>
                        <a:t>Opening Ceremony</a:t>
                      </a:r>
                    </a:p>
                  </a:txBody>
                  <a:tcPr marL="84142" marR="84142" marT="42071" marB="42071"/>
                </a:tc>
                <a:extLst>
                  <a:ext uri="{0D108BD9-81ED-4DB2-BD59-A6C34878D82A}">
                    <a16:rowId xmlns:a16="http://schemas.microsoft.com/office/drawing/2014/main" val="4202105038"/>
                  </a:ext>
                </a:extLst>
              </a:tr>
              <a:tr h="370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a:t> 10:00-10:30</a:t>
                      </a:r>
                    </a:p>
                  </a:txBody>
                  <a:tcPr marL="84142" marR="84142" marT="42071" marB="42071"/>
                </a:tc>
                <a:tc>
                  <a:txBody>
                    <a:bodyPr/>
                    <a:lstStyle/>
                    <a:p>
                      <a:r>
                        <a:rPr lang="en-GB" sz="1700"/>
                        <a:t>Quantum 101</a:t>
                      </a:r>
                    </a:p>
                  </a:txBody>
                  <a:tcPr marL="84142" marR="84142" marT="42071" marB="42071"/>
                </a:tc>
                <a:extLst>
                  <a:ext uri="{0D108BD9-81ED-4DB2-BD59-A6C34878D82A}">
                    <a16:rowId xmlns:a16="http://schemas.microsoft.com/office/drawing/2014/main" val="741339195"/>
                  </a:ext>
                </a:extLst>
              </a:tr>
              <a:tr h="370224">
                <a:tc>
                  <a:txBody>
                    <a:bodyPr/>
                    <a:lstStyle/>
                    <a:p>
                      <a:r>
                        <a:rPr lang="en-GB" sz="1700"/>
                        <a:t>10:30-11:00</a:t>
                      </a:r>
                    </a:p>
                  </a:txBody>
                  <a:tcPr marL="84142" marR="84142" marT="42071" marB="42071"/>
                </a:tc>
                <a:tc>
                  <a:txBody>
                    <a:bodyPr/>
                    <a:lstStyle/>
                    <a:p>
                      <a:r>
                        <a:rPr lang="en-GB" sz="1700" b="0" dirty="0"/>
                        <a:t>Python 101</a:t>
                      </a:r>
                    </a:p>
                  </a:txBody>
                  <a:tcPr marL="84142" marR="84142" marT="42071" marB="42071"/>
                </a:tc>
                <a:extLst>
                  <a:ext uri="{0D108BD9-81ED-4DB2-BD59-A6C34878D82A}">
                    <a16:rowId xmlns:a16="http://schemas.microsoft.com/office/drawing/2014/main" val="3933159382"/>
                  </a:ext>
                </a:extLst>
              </a:tr>
              <a:tr h="370224">
                <a:tc>
                  <a:txBody>
                    <a:bodyPr/>
                    <a:lstStyle/>
                    <a:p>
                      <a:r>
                        <a:rPr lang="en-GB" sz="1700"/>
                        <a:t>11:00-12:00</a:t>
                      </a:r>
                    </a:p>
                  </a:txBody>
                  <a:tcPr marL="84142" marR="84142" marT="42071" marB="42071"/>
                </a:tc>
                <a:tc>
                  <a:txBody>
                    <a:bodyPr/>
                    <a:lstStyle/>
                    <a:p>
                      <a:r>
                        <a:rPr lang="en-GB" sz="1700"/>
                        <a:t>Sponsor talk</a:t>
                      </a:r>
                    </a:p>
                  </a:txBody>
                  <a:tcPr marL="84142" marR="84142" marT="42071" marB="42071"/>
                </a:tc>
                <a:extLst>
                  <a:ext uri="{0D108BD9-81ED-4DB2-BD59-A6C34878D82A}">
                    <a16:rowId xmlns:a16="http://schemas.microsoft.com/office/drawing/2014/main" val="351258080"/>
                  </a:ext>
                </a:extLst>
              </a:tr>
              <a:tr h="370224">
                <a:tc>
                  <a:txBody>
                    <a:bodyPr/>
                    <a:lstStyle/>
                    <a:p>
                      <a:r>
                        <a:rPr lang="en-GB" sz="1700"/>
                        <a:t>12:00-12:30</a:t>
                      </a:r>
                    </a:p>
                  </a:txBody>
                  <a:tcPr marL="84142" marR="84142" marT="42071" marB="42071"/>
                </a:tc>
                <a:tc>
                  <a:txBody>
                    <a:bodyPr/>
                    <a:lstStyle/>
                    <a:p>
                      <a:r>
                        <a:rPr lang="en-GB" sz="1700" b="1" dirty="0" err="1"/>
                        <a:t>qBraid</a:t>
                      </a:r>
                      <a:endParaRPr lang="en-GB" sz="1700" b="1" dirty="0"/>
                    </a:p>
                  </a:txBody>
                  <a:tcPr marL="84142" marR="84142" marT="42071" marB="42071"/>
                </a:tc>
                <a:extLst>
                  <a:ext uri="{0D108BD9-81ED-4DB2-BD59-A6C34878D82A}">
                    <a16:rowId xmlns:a16="http://schemas.microsoft.com/office/drawing/2014/main" val="2627192105"/>
                  </a:ext>
                </a:extLst>
              </a:tr>
              <a:tr h="370224">
                <a:tc>
                  <a:txBody>
                    <a:bodyPr/>
                    <a:lstStyle/>
                    <a:p>
                      <a:r>
                        <a:rPr lang="en-GB" sz="1700"/>
                        <a:t>13:00-14:00</a:t>
                      </a:r>
                    </a:p>
                  </a:txBody>
                  <a:tcPr marL="84142" marR="84142" marT="42071" marB="42071"/>
                </a:tc>
                <a:tc>
                  <a:txBody>
                    <a:bodyPr/>
                    <a:lstStyle/>
                    <a:p>
                      <a:r>
                        <a:rPr lang="en-GB" sz="1700" b="0" dirty="0"/>
                        <a:t>Lunch Break</a:t>
                      </a:r>
                    </a:p>
                  </a:txBody>
                  <a:tcPr marL="84142" marR="84142" marT="42071" marB="42071"/>
                </a:tc>
                <a:extLst>
                  <a:ext uri="{0D108BD9-81ED-4DB2-BD59-A6C34878D82A}">
                    <a16:rowId xmlns:a16="http://schemas.microsoft.com/office/drawing/2014/main" val="2721686081"/>
                  </a:ext>
                </a:extLst>
              </a:tr>
              <a:tr h="370224">
                <a:tc>
                  <a:txBody>
                    <a:bodyPr/>
                    <a:lstStyle/>
                    <a:p>
                      <a:r>
                        <a:rPr lang="en-GB" sz="1700" dirty="0"/>
                        <a:t>14:00- Sunday 19</a:t>
                      </a:r>
                      <a:r>
                        <a:rPr lang="en-GB" sz="1700" baseline="30000" dirty="0"/>
                        <a:t>th</a:t>
                      </a:r>
                      <a:r>
                        <a:rPr lang="en-GB" sz="1700" dirty="0"/>
                        <a:t> 14:00</a:t>
                      </a:r>
                    </a:p>
                  </a:txBody>
                  <a:tcPr marL="84142" marR="84142" marT="42071" marB="42071"/>
                </a:tc>
                <a:tc>
                  <a:txBody>
                    <a:bodyPr/>
                    <a:lstStyle/>
                    <a:p>
                      <a:r>
                        <a:rPr lang="en-GB" sz="1700" dirty="0"/>
                        <a:t>Coding period</a:t>
                      </a:r>
                    </a:p>
                  </a:txBody>
                  <a:tcPr marL="84142" marR="84142" marT="42071" marB="42071"/>
                </a:tc>
                <a:extLst>
                  <a:ext uri="{0D108BD9-81ED-4DB2-BD59-A6C34878D82A}">
                    <a16:rowId xmlns:a16="http://schemas.microsoft.com/office/drawing/2014/main" val="2503121320"/>
                  </a:ext>
                </a:extLst>
              </a:tr>
              <a:tr h="370224">
                <a:tc>
                  <a:txBody>
                    <a:bodyPr/>
                    <a:lstStyle/>
                    <a:p>
                      <a:r>
                        <a:rPr lang="en-GB" sz="1700" dirty="0"/>
                        <a:t>14:00-16:00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b="0" dirty="0"/>
                        <a:t>Lunch Break</a:t>
                      </a:r>
                    </a:p>
                  </a:txBody>
                  <a:tcPr marL="84142" marR="84142" marT="42071" marB="42071"/>
                </a:tc>
                <a:extLst>
                  <a:ext uri="{0D108BD9-81ED-4DB2-BD59-A6C34878D82A}">
                    <a16:rowId xmlns:a16="http://schemas.microsoft.com/office/drawing/2014/main" val="1419599557"/>
                  </a:ext>
                </a:extLst>
              </a:tr>
              <a:tr h="370224">
                <a:tc>
                  <a:txBody>
                    <a:bodyPr/>
                    <a:lstStyle/>
                    <a:p>
                      <a:r>
                        <a:rPr lang="en-GB" sz="1700" dirty="0"/>
                        <a:t>16:00-16:30</a:t>
                      </a:r>
                    </a:p>
                  </a:txBody>
                  <a:tcPr marL="84142" marR="84142" marT="42071" marB="42071"/>
                </a:tc>
                <a:tc>
                  <a:txBody>
                    <a:bodyPr/>
                    <a:lstStyle/>
                    <a:p>
                      <a:r>
                        <a:rPr lang="en-GB" sz="1700"/>
                        <a:t>Quantum Universal Education</a:t>
                      </a:r>
                    </a:p>
                  </a:txBody>
                  <a:tcPr marL="84142" marR="84142" marT="42071" marB="42071"/>
                </a:tc>
                <a:extLst>
                  <a:ext uri="{0D108BD9-81ED-4DB2-BD59-A6C34878D82A}">
                    <a16:rowId xmlns:a16="http://schemas.microsoft.com/office/drawing/2014/main" val="256817098"/>
                  </a:ext>
                </a:extLst>
              </a:tr>
              <a:tr h="370224">
                <a:tc>
                  <a:txBody>
                    <a:bodyPr/>
                    <a:lstStyle/>
                    <a:p>
                      <a:r>
                        <a:rPr lang="en-GB" sz="1700" dirty="0"/>
                        <a:t>16:30-17:00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dirty="0"/>
                        <a:t>WOMANIUM</a:t>
                      </a:r>
                    </a:p>
                  </a:txBody>
                  <a:tcPr marL="84142" marR="84142" marT="42071" marB="42071"/>
                </a:tc>
                <a:extLst>
                  <a:ext uri="{0D108BD9-81ED-4DB2-BD59-A6C34878D82A}">
                    <a16:rowId xmlns:a16="http://schemas.microsoft.com/office/drawing/2014/main" val="2963451722"/>
                  </a:ext>
                </a:extLst>
              </a:tr>
              <a:tr h="370224">
                <a:tc>
                  <a:txBody>
                    <a:bodyPr/>
                    <a:lstStyle/>
                    <a:p>
                      <a:r>
                        <a:rPr lang="en-GB" sz="1700" dirty="0"/>
                        <a:t>17:00-17:30</a:t>
                      </a:r>
                    </a:p>
                  </a:txBody>
                  <a:tcPr marL="84142" marR="84142" marT="42071" marB="42071"/>
                </a:tc>
                <a:tc>
                  <a:txBody>
                    <a:bodyPr/>
                    <a:lstStyle/>
                    <a:p>
                      <a:r>
                        <a:rPr lang="en-GB" sz="1700" dirty="0"/>
                        <a:t>Closing ceremony</a:t>
                      </a:r>
                    </a:p>
                  </a:txBody>
                  <a:tcPr marL="84142" marR="84142" marT="42071" marB="42071"/>
                </a:tc>
                <a:extLst>
                  <a:ext uri="{0D108BD9-81ED-4DB2-BD59-A6C34878D82A}">
                    <a16:rowId xmlns:a16="http://schemas.microsoft.com/office/drawing/2014/main" val="1303163898"/>
                  </a:ext>
                </a:extLst>
              </a:tr>
              <a:tr h="370224">
                <a:tc>
                  <a:txBody>
                    <a:bodyPr/>
                    <a:lstStyle/>
                    <a:p>
                      <a:r>
                        <a:rPr lang="en-GB" sz="1700" dirty="0"/>
                        <a:t>Monday Morning</a:t>
                      </a:r>
                    </a:p>
                  </a:txBody>
                  <a:tcPr marL="84142" marR="84142" marT="42071" marB="42071"/>
                </a:tc>
                <a:tc>
                  <a:txBody>
                    <a:bodyPr/>
                    <a:lstStyle/>
                    <a:p>
                      <a:r>
                        <a:rPr lang="en-GB" sz="1700" dirty="0"/>
                        <a:t>Price announcements </a:t>
                      </a:r>
                      <a:r>
                        <a:rPr lang="en-GB" sz="1700" dirty="0" err="1"/>
                        <a:t>Physoc</a:t>
                      </a:r>
                      <a:r>
                        <a:rPr lang="en-GB" sz="1700" dirty="0"/>
                        <a:t> social media</a:t>
                      </a:r>
                    </a:p>
                  </a:txBody>
                  <a:tcPr marL="84142" marR="84142" marT="42071" marB="42071"/>
                </a:tc>
                <a:extLst>
                  <a:ext uri="{0D108BD9-81ED-4DB2-BD59-A6C34878D82A}">
                    <a16:rowId xmlns:a16="http://schemas.microsoft.com/office/drawing/2014/main" val="3840075036"/>
                  </a:ext>
                </a:extLst>
              </a:tr>
              <a:tr h="370224">
                <a:tc>
                  <a:txBody>
                    <a:bodyPr/>
                    <a:lstStyle/>
                    <a:p>
                      <a:r>
                        <a:rPr lang="en-GB" sz="1700"/>
                        <a:t>13:00-14:00</a:t>
                      </a:r>
                    </a:p>
                  </a:txBody>
                  <a:tcPr marL="84142" marR="84142" marT="42071" marB="42071"/>
                </a:tc>
                <a:tc>
                  <a:txBody>
                    <a:bodyPr/>
                    <a:lstStyle/>
                    <a:p>
                      <a:r>
                        <a:rPr lang="en-GB" sz="1700" b="0" dirty="0"/>
                        <a:t>Lunch Break</a:t>
                      </a:r>
                    </a:p>
                  </a:txBody>
                  <a:tcPr marL="84142" marR="84142" marT="42071" marB="42071"/>
                </a:tc>
                <a:extLst>
                  <a:ext uri="{0D108BD9-81ED-4DB2-BD59-A6C34878D82A}">
                    <a16:rowId xmlns:a16="http://schemas.microsoft.com/office/drawing/2014/main" val="3531234521"/>
                  </a:ext>
                </a:extLst>
              </a:tr>
            </a:tbl>
          </a:graphicData>
        </a:graphic>
      </p:graphicFrame>
    </p:spTree>
    <p:extLst>
      <p:ext uri="{BB962C8B-B14F-4D97-AF65-F5344CB8AC3E}">
        <p14:creationId xmlns:p14="http://schemas.microsoft.com/office/powerpoint/2010/main" val="2197196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90FB9E-1ADA-F40A-FCC7-D9964A3B1510}"/>
              </a:ext>
            </a:extLst>
          </p:cNvPr>
          <p:cNvPicPr>
            <a:picLocks noChangeAspect="1"/>
          </p:cNvPicPr>
          <p:nvPr/>
        </p:nvPicPr>
        <p:blipFill rotWithShape="1">
          <a:blip r:embed="rId2"/>
          <a:srcRect b="6710"/>
          <a:stretch/>
        </p:blipFill>
        <p:spPr>
          <a:xfrm>
            <a:off x="794772" y="150379"/>
            <a:ext cx="10602455" cy="4850246"/>
          </a:xfrm>
          <a:prstGeom prst="rect">
            <a:avLst/>
          </a:prstGeom>
        </p:spPr>
      </p:pic>
      <p:pic>
        <p:nvPicPr>
          <p:cNvPr id="7" name="Picture 6">
            <a:extLst>
              <a:ext uri="{FF2B5EF4-FFF2-40B4-BE49-F238E27FC236}">
                <a16:creationId xmlns:a16="http://schemas.microsoft.com/office/drawing/2014/main" id="{755AFB4C-12C7-27CA-A239-0E7EA24F848F}"/>
              </a:ext>
            </a:extLst>
          </p:cNvPr>
          <p:cNvPicPr>
            <a:picLocks noChangeAspect="1"/>
          </p:cNvPicPr>
          <p:nvPr/>
        </p:nvPicPr>
        <p:blipFill>
          <a:blip r:embed="rId3"/>
          <a:stretch>
            <a:fillRect/>
          </a:stretch>
        </p:blipFill>
        <p:spPr>
          <a:xfrm>
            <a:off x="2556898" y="4884196"/>
            <a:ext cx="1741080" cy="1737808"/>
          </a:xfrm>
          <a:prstGeom prst="rect">
            <a:avLst/>
          </a:prstGeom>
        </p:spPr>
      </p:pic>
      <p:pic>
        <p:nvPicPr>
          <p:cNvPr id="8" name="Picture 7">
            <a:extLst>
              <a:ext uri="{FF2B5EF4-FFF2-40B4-BE49-F238E27FC236}">
                <a16:creationId xmlns:a16="http://schemas.microsoft.com/office/drawing/2014/main" id="{BFB65F5E-4D67-96FD-CCFB-2619590CBFBB}"/>
              </a:ext>
            </a:extLst>
          </p:cNvPr>
          <p:cNvPicPr>
            <a:picLocks noChangeAspect="1"/>
          </p:cNvPicPr>
          <p:nvPr/>
        </p:nvPicPr>
        <p:blipFill>
          <a:blip r:embed="rId4"/>
          <a:stretch>
            <a:fillRect/>
          </a:stretch>
        </p:blipFill>
        <p:spPr>
          <a:xfrm>
            <a:off x="5267272" y="4810125"/>
            <a:ext cx="1657458" cy="1666875"/>
          </a:xfrm>
          <a:prstGeom prst="rect">
            <a:avLst/>
          </a:prstGeom>
        </p:spPr>
      </p:pic>
      <p:pic>
        <p:nvPicPr>
          <p:cNvPr id="9" name="Picture 8" descr="Shape, circle&#10;&#10;Description automatically generated">
            <a:extLst>
              <a:ext uri="{FF2B5EF4-FFF2-40B4-BE49-F238E27FC236}">
                <a16:creationId xmlns:a16="http://schemas.microsoft.com/office/drawing/2014/main" id="{8C0F0B08-846C-E8C1-A302-3725B1A6D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2206" y="4530745"/>
            <a:ext cx="2038977" cy="2091259"/>
          </a:xfrm>
          <a:prstGeom prst="rect">
            <a:avLst/>
          </a:prstGeom>
        </p:spPr>
      </p:pic>
    </p:spTree>
    <p:extLst>
      <p:ext uri="{BB962C8B-B14F-4D97-AF65-F5344CB8AC3E}">
        <p14:creationId xmlns:p14="http://schemas.microsoft.com/office/powerpoint/2010/main" val="17355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7D2B5A-05A8-320C-623F-7AB6FC8BC4DF}"/>
              </a:ext>
            </a:extLst>
          </p:cNvPr>
          <p:cNvSpPr>
            <a:spLocks noGrp="1"/>
          </p:cNvSpPr>
          <p:nvPr>
            <p:ph type="title"/>
          </p:nvPr>
        </p:nvSpPr>
        <p:spPr>
          <a:xfrm>
            <a:off x="1046746" y="641850"/>
            <a:ext cx="3611880" cy="1535865"/>
          </a:xfrm>
        </p:spPr>
        <p:txBody>
          <a:bodyPr>
            <a:normAutofit/>
          </a:bodyPr>
          <a:lstStyle/>
          <a:p>
            <a:r>
              <a:rPr lang="en-GB" sz="3200" dirty="0"/>
              <a:t>You will use real quantum machines today!</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C9C69326-6767-9D03-10DC-7E4BEDB1EAB9}"/>
              </a:ext>
            </a:extLst>
          </p:cNvPr>
          <p:cNvSpPr>
            <a:spLocks noGrp="1"/>
          </p:cNvSpPr>
          <p:nvPr>
            <p:ph idx="1"/>
          </p:nvPr>
        </p:nvSpPr>
        <p:spPr>
          <a:xfrm>
            <a:off x="5300640" y="641850"/>
            <a:ext cx="6053160" cy="1535865"/>
          </a:xfrm>
        </p:spPr>
        <p:txBody>
          <a:bodyPr anchor="ctr">
            <a:normAutofit/>
          </a:bodyPr>
          <a:lstStyle/>
          <a:p>
            <a:r>
              <a:rPr lang="en-GB" sz="1800" dirty="0" err="1"/>
              <a:t>qBraid</a:t>
            </a:r>
            <a:r>
              <a:rPr lang="en-GB" sz="1800" dirty="0"/>
              <a:t> is a cloud platform for quantum software development</a:t>
            </a:r>
            <a:endParaRPr lang="en-US" sz="1800" dirty="0"/>
          </a:p>
        </p:txBody>
      </p:sp>
      <p:pic>
        <p:nvPicPr>
          <p:cNvPr id="4" name="Content Placeholder 3" descr="Home - qBraid Home Page">
            <a:extLst>
              <a:ext uri="{FF2B5EF4-FFF2-40B4-BE49-F238E27FC236}">
                <a16:creationId xmlns:a16="http://schemas.microsoft.com/office/drawing/2014/main" id="{3947D145-98A1-A95D-CA6B-DF444CB022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322" r="5" b="8703"/>
          <a:stretch/>
        </p:blipFill>
        <p:spPr bwMode="auto">
          <a:xfrm>
            <a:off x="7638847" y="1497884"/>
            <a:ext cx="4356967" cy="1359662"/>
          </a:xfrm>
          <a:prstGeom prst="rect">
            <a:avLst/>
          </a:prstGeom>
          <a:noFill/>
        </p:spPr>
      </p:pic>
      <p:pic>
        <p:nvPicPr>
          <p:cNvPr id="3" name="Picture 2">
            <a:extLst>
              <a:ext uri="{FF2B5EF4-FFF2-40B4-BE49-F238E27FC236}">
                <a16:creationId xmlns:a16="http://schemas.microsoft.com/office/drawing/2014/main" id="{C6857745-444A-314E-9B74-AA11612C07DB}"/>
              </a:ext>
            </a:extLst>
          </p:cNvPr>
          <p:cNvPicPr>
            <a:picLocks noChangeAspect="1"/>
          </p:cNvPicPr>
          <p:nvPr/>
        </p:nvPicPr>
        <p:blipFill>
          <a:blip r:embed="rId3"/>
          <a:stretch>
            <a:fillRect/>
          </a:stretch>
        </p:blipFill>
        <p:spPr>
          <a:xfrm>
            <a:off x="-16795" y="2849314"/>
            <a:ext cx="12301560" cy="4210238"/>
          </a:xfrm>
          <a:prstGeom prst="rect">
            <a:avLst/>
          </a:prstGeom>
        </p:spPr>
      </p:pic>
    </p:spTree>
    <p:extLst>
      <p:ext uri="{BB962C8B-B14F-4D97-AF65-F5344CB8AC3E}">
        <p14:creationId xmlns:p14="http://schemas.microsoft.com/office/powerpoint/2010/main" val="3707522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DA3E0D-F335-7891-EB1A-166B96CC176B}"/>
              </a:ext>
            </a:extLst>
          </p:cNvPr>
          <p:cNvSpPr>
            <a:spLocks noGrp="1"/>
          </p:cNvSpPr>
          <p:nvPr>
            <p:ph idx="1"/>
          </p:nvPr>
        </p:nvSpPr>
        <p:spPr>
          <a:xfrm>
            <a:off x="3564439" y="5876002"/>
            <a:ext cx="10515600" cy="4351338"/>
          </a:xfrm>
        </p:spPr>
        <p:txBody>
          <a:bodyPr/>
          <a:lstStyle/>
          <a:p>
            <a:pPr marL="0" indent="0">
              <a:buNone/>
            </a:pPr>
            <a:r>
              <a:rPr lang="en-GB" b="0" i="0" dirty="0">
                <a:solidFill>
                  <a:srgbClr val="1D9BF0"/>
                </a:solidFill>
                <a:effectLst/>
                <a:latin typeface="inherit"/>
                <a:hlinkClick r:id="rId2"/>
              </a:rPr>
              <a:t>https://</a:t>
            </a:r>
            <a:r>
              <a:rPr lang="en-GB" b="0" i="0" dirty="0">
                <a:solidFill>
                  <a:srgbClr val="1D9BF0"/>
                </a:solidFill>
                <a:effectLst/>
                <a:latin typeface="TwitterChirp"/>
                <a:hlinkClick r:id="rId2"/>
              </a:rPr>
              <a:t>discord.gg/KtEwsR2TZE</a:t>
            </a:r>
            <a:endParaRPr lang="en-GB" dirty="0"/>
          </a:p>
        </p:txBody>
      </p:sp>
      <p:pic>
        <p:nvPicPr>
          <p:cNvPr id="5" name="Picture 4" descr="Qr code&#10;&#10;Description automatically generated">
            <a:extLst>
              <a:ext uri="{FF2B5EF4-FFF2-40B4-BE49-F238E27FC236}">
                <a16:creationId xmlns:a16="http://schemas.microsoft.com/office/drawing/2014/main" id="{B2AD4C40-CE8B-27FC-E8A5-ABBFB194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810" y="215141"/>
            <a:ext cx="4132772" cy="5357450"/>
          </a:xfrm>
          <a:prstGeom prst="rect">
            <a:avLst/>
          </a:prstGeom>
        </p:spPr>
      </p:pic>
      <p:sp>
        <p:nvSpPr>
          <p:cNvPr id="10" name="Arrow: Right 9">
            <a:extLst>
              <a:ext uri="{FF2B5EF4-FFF2-40B4-BE49-F238E27FC236}">
                <a16:creationId xmlns:a16="http://schemas.microsoft.com/office/drawing/2014/main" id="{3C2AEFA6-D39C-95C3-B369-CBFC700E304A}"/>
              </a:ext>
            </a:extLst>
          </p:cNvPr>
          <p:cNvSpPr/>
          <p:nvPr/>
        </p:nvSpPr>
        <p:spPr>
          <a:xfrm>
            <a:off x="516835" y="1818861"/>
            <a:ext cx="2594113" cy="1282558"/>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E462F617-FE61-83DA-357F-448BE11B4D06}"/>
              </a:ext>
            </a:extLst>
          </p:cNvPr>
          <p:cNvSpPr/>
          <p:nvPr/>
        </p:nvSpPr>
        <p:spPr>
          <a:xfrm rot="10800000">
            <a:off x="8559469" y="1919831"/>
            <a:ext cx="2594113" cy="1181588"/>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356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4C825F-3ACC-6ABC-4081-0C5E75F5960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The schedule</a:t>
            </a:r>
          </a:p>
        </p:txBody>
      </p:sp>
      <p:graphicFrame>
        <p:nvGraphicFramePr>
          <p:cNvPr id="3" name="Table 5">
            <a:extLst>
              <a:ext uri="{FF2B5EF4-FFF2-40B4-BE49-F238E27FC236}">
                <a16:creationId xmlns:a16="http://schemas.microsoft.com/office/drawing/2014/main" id="{C9753049-6BC1-00E0-526D-2E6526912DA6}"/>
              </a:ext>
            </a:extLst>
          </p:cNvPr>
          <p:cNvGraphicFramePr>
            <a:graphicFrameLocks noGrp="1"/>
          </p:cNvGraphicFramePr>
          <p:nvPr>
            <p:extLst>
              <p:ext uri="{D42A27DB-BD31-4B8C-83A1-F6EECF244321}">
                <p14:modId xmlns:p14="http://schemas.microsoft.com/office/powerpoint/2010/main" val="3565231131"/>
              </p:ext>
            </p:extLst>
          </p:nvPr>
        </p:nvGraphicFramePr>
        <p:xfrm>
          <a:off x="4576671" y="467208"/>
          <a:ext cx="7077263" cy="5553360"/>
        </p:xfrm>
        <a:graphic>
          <a:graphicData uri="http://schemas.openxmlformats.org/drawingml/2006/table">
            <a:tbl>
              <a:tblPr firstRow="1" bandRow="1">
                <a:tableStyleId>{8EC20E35-A176-4012-BC5E-935CFFF8708E}</a:tableStyleId>
              </a:tblPr>
              <a:tblGrid>
                <a:gridCol w="2779018">
                  <a:extLst>
                    <a:ext uri="{9D8B030D-6E8A-4147-A177-3AD203B41FA5}">
                      <a16:colId xmlns:a16="http://schemas.microsoft.com/office/drawing/2014/main" val="709499193"/>
                    </a:ext>
                  </a:extLst>
                </a:gridCol>
                <a:gridCol w="4298245">
                  <a:extLst>
                    <a:ext uri="{9D8B030D-6E8A-4147-A177-3AD203B41FA5}">
                      <a16:colId xmlns:a16="http://schemas.microsoft.com/office/drawing/2014/main" val="2356740976"/>
                    </a:ext>
                  </a:extLst>
                </a:gridCol>
              </a:tblGrid>
              <a:tr h="370224">
                <a:tc>
                  <a:txBody>
                    <a:bodyPr/>
                    <a:lstStyle/>
                    <a:p>
                      <a:r>
                        <a:rPr lang="en-GB" sz="1700" dirty="0"/>
                        <a:t>Date &amp; Time</a:t>
                      </a:r>
                    </a:p>
                  </a:txBody>
                  <a:tcPr marL="84142" marR="84142" marT="42071" marB="42071"/>
                </a:tc>
                <a:tc>
                  <a:txBody>
                    <a:bodyPr/>
                    <a:lstStyle/>
                    <a:p>
                      <a:r>
                        <a:rPr lang="en-GB" sz="1700" dirty="0"/>
                        <a:t>Event</a:t>
                      </a:r>
                    </a:p>
                  </a:txBody>
                  <a:tcPr marL="84142" marR="84142" marT="42071" marB="42071"/>
                </a:tc>
                <a:extLst>
                  <a:ext uri="{0D108BD9-81ED-4DB2-BD59-A6C34878D82A}">
                    <a16:rowId xmlns:a16="http://schemas.microsoft.com/office/drawing/2014/main" val="3538129894"/>
                  </a:ext>
                </a:extLst>
              </a:tr>
              <a:tr h="370224">
                <a:tc>
                  <a:txBody>
                    <a:bodyPr/>
                    <a:lstStyle/>
                    <a:p>
                      <a:r>
                        <a:rPr lang="en-GB" sz="1700"/>
                        <a:t>Saturday 18th / 9:00-10:00</a:t>
                      </a:r>
                    </a:p>
                  </a:txBody>
                  <a:tcPr marL="84142" marR="84142" marT="42071" marB="42071"/>
                </a:tc>
                <a:tc>
                  <a:txBody>
                    <a:bodyPr/>
                    <a:lstStyle/>
                    <a:p>
                      <a:r>
                        <a:rPr lang="en-GB" sz="1700"/>
                        <a:t>Opening Ceremony</a:t>
                      </a:r>
                    </a:p>
                  </a:txBody>
                  <a:tcPr marL="84142" marR="84142" marT="42071" marB="42071"/>
                </a:tc>
                <a:extLst>
                  <a:ext uri="{0D108BD9-81ED-4DB2-BD59-A6C34878D82A}">
                    <a16:rowId xmlns:a16="http://schemas.microsoft.com/office/drawing/2014/main" val="4202105038"/>
                  </a:ext>
                </a:extLst>
              </a:tr>
              <a:tr h="370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a:t> 10:00-10:30</a:t>
                      </a:r>
                    </a:p>
                  </a:txBody>
                  <a:tcPr marL="84142" marR="84142" marT="42071" marB="42071"/>
                </a:tc>
                <a:tc>
                  <a:txBody>
                    <a:bodyPr/>
                    <a:lstStyle/>
                    <a:p>
                      <a:r>
                        <a:rPr lang="en-GB" sz="1700"/>
                        <a:t>Quantum 101</a:t>
                      </a:r>
                    </a:p>
                  </a:txBody>
                  <a:tcPr marL="84142" marR="84142" marT="42071" marB="42071"/>
                </a:tc>
                <a:extLst>
                  <a:ext uri="{0D108BD9-81ED-4DB2-BD59-A6C34878D82A}">
                    <a16:rowId xmlns:a16="http://schemas.microsoft.com/office/drawing/2014/main" val="741339195"/>
                  </a:ext>
                </a:extLst>
              </a:tr>
              <a:tr h="370224">
                <a:tc>
                  <a:txBody>
                    <a:bodyPr/>
                    <a:lstStyle/>
                    <a:p>
                      <a:r>
                        <a:rPr lang="en-GB" sz="1700"/>
                        <a:t>10:30-11:00</a:t>
                      </a:r>
                    </a:p>
                  </a:txBody>
                  <a:tcPr marL="84142" marR="84142" marT="42071" marB="42071"/>
                </a:tc>
                <a:tc>
                  <a:txBody>
                    <a:bodyPr/>
                    <a:lstStyle/>
                    <a:p>
                      <a:r>
                        <a:rPr lang="en-GB" sz="1700" b="0" dirty="0"/>
                        <a:t>Python 101</a:t>
                      </a:r>
                    </a:p>
                  </a:txBody>
                  <a:tcPr marL="84142" marR="84142" marT="42071" marB="42071"/>
                </a:tc>
                <a:extLst>
                  <a:ext uri="{0D108BD9-81ED-4DB2-BD59-A6C34878D82A}">
                    <a16:rowId xmlns:a16="http://schemas.microsoft.com/office/drawing/2014/main" val="3933159382"/>
                  </a:ext>
                </a:extLst>
              </a:tr>
              <a:tr h="370224">
                <a:tc>
                  <a:txBody>
                    <a:bodyPr/>
                    <a:lstStyle/>
                    <a:p>
                      <a:r>
                        <a:rPr lang="en-GB" sz="1700"/>
                        <a:t>11:00-12:00</a:t>
                      </a:r>
                    </a:p>
                  </a:txBody>
                  <a:tcPr marL="84142" marR="84142" marT="42071" marB="42071"/>
                </a:tc>
                <a:tc>
                  <a:txBody>
                    <a:bodyPr/>
                    <a:lstStyle/>
                    <a:p>
                      <a:r>
                        <a:rPr lang="en-GB" sz="1700"/>
                        <a:t>Sponsor talk</a:t>
                      </a:r>
                    </a:p>
                  </a:txBody>
                  <a:tcPr marL="84142" marR="84142" marT="42071" marB="42071"/>
                </a:tc>
                <a:extLst>
                  <a:ext uri="{0D108BD9-81ED-4DB2-BD59-A6C34878D82A}">
                    <a16:rowId xmlns:a16="http://schemas.microsoft.com/office/drawing/2014/main" val="351258080"/>
                  </a:ext>
                </a:extLst>
              </a:tr>
              <a:tr h="370224">
                <a:tc>
                  <a:txBody>
                    <a:bodyPr/>
                    <a:lstStyle/>
                    <a:p>
                      <a:r>
                        <a:rPr lang="en-GB" sz="1700"/>
                        <a:t>12:00-12:30</a:t>
                      </a:r>
                    </a:p>
                  </a:txBody>
                  <a:tcPr marL="84142" marR="84142" marT="42071" marB="42071"/>
                </a:tc>
                <a:tc>
                  <a:txBody>
                    <a:bodyPr/>
                    <a:lstStyle/>
                    <a:p>
                      <a:r>
                        <a:rPr lang="en-GB" sz="1700"/>
                        <a:t>qBraid</a:t>
                      </a:r>
                    </a:p>
                  </a:txBody>
                  <a:tcPr marL="84142" marR="84142" marT="42071" marB="42071"/>
                </a:tc>
                <a:extLst>
                  <a:ext uri="{0D108BD9-81ED-4DB2-BD59-A6C34878D82A}">
                    <a16:rowId xmlns:a16="http://schemas.microsoft.com/office/drawing/2014/main" val="2627192105"/>
                  </a:ext>
                </a:extLst>
              </a:tr>
              <a:tr h="370224">
                <a:tc>
                  <a:txBody>
                    <a:bodyPr/>
                    <a:lstStyle/>
                    <a:p>
                      <a:r>
                        <a:rPr lang="en-GB" sz="1700"/>
                        <a:t>12:30-13:00</a:t>
                      </a:r>
                    </a:p>
                  </a:txBody>
                  <a:tcPr marL="84142" marR="84142" marT="42071" marB="42071"/>
                </a:tc>
                <a:tc>
                  <a:txBody>
                    <a:bodyPr/>
                    <a:lstStyle/>
                    <a:p>
                      <a:r>
                        <a:rPr lang="en-GB" sz="1700" b="1" dirty="0"/>
                        <a:t>Academic talk</a:t>
                      </a:r>
                    </a:p>
                  </a:txBody>
                  <a:tcPr marL="84142" marR="84142" marT="42071" marB="42071"/>
                </a:tc>
                <a:extLst>
                  <a:ext uri="{0D108BD9-81ED-4DB2-BD59-A6C34878D82A}">
                    <a16:rowId xmlns:a16="http://schemas.microsoft.com/office/drawing/2014/main" val="2721686081"/>
                  </a:ext>
                </a:extLst>
              </a:tr>
              <a:tr h="370224">
                <a:tc>
                  <a:txBody>
                    <a:bodyPr/>
                    <a:lstStyle/>
                    <a:p>
                      <a:r>
                        <a:rPr lang="en-GB" sz="1700"/>
                        <a:t>13:00-14:00</a:t>
                      </a:r>
                    </a:p>
                  </a:txBody>
                  <a:tcPr marL="84142" marR="84142" marT="42071" marB="42071"/>
                </a:tc>
                <a:tc>
                  <a:txBody>
                    <a:bodyPr/>
                    <a:lstStyle/>
                    <a:p>
                      <a:r>
                        <a:rPr lang="en-GB" sz="1700" b="0" dirty="0"/>
                        <a:t>Lunch Break</a:t>
                      </a:r>
                    </a:p>
                  </a:txBody>
                  <a:tcPr marL="84142" marR="84142" marT="42071" marB="42071"/>
                </a:tc>
                <a:extLst>
                  <a:ext uri="{0D108BD9-81ED-4DB2-BD59-A6C34878D82A}">
                    <a16:rowId xmlns:a16="http://schemas.microsoft.com/office/drawing/2014/main" val="2503121320"/>
                  </a:ext>
                </a:extLst>
              </a:tr>
              <a:tr h="370224">
                <a:tc>
                  <a:txBody>
                    <a:bodyPr/>
                    <a:lstStyle/>
                    <a:p>
                      <a:r>
                        <a:rPr lang="en-GB" sz="1700" dirty="0"/>
                        <a:t>14:00- Sunday 19</a:t>
                      </a:r>
                      <a:r>
                        <a:rPr lang="en-GB" sz="1700" baseline="30000" dirty="0"/>
                        <a:t>th</a:t>
                      </a:r>
                      <a:r>
                        <a:rPr lang="en-GB" sz="1700" dirty="0"/>
                        <a:t> 14:00</a:t>
                      </a:r>
                    </a:p>
                  </a:txBody>
                  <a:tcPr marL="84142" marR="84142" marT="42071" marB="42071"/>
                </a:tc>
                <a:tc>
                  <a:txBody>
                    <a:bodyPr/>
                    <a:lstStyle/>
                    <a:p>
                      <a:r>
                        <a:rPr lang="en-GB" sz="1700" dirty="0"/>
                        <a:t>Coding period</a:t>
                      </a:r>
                    </a:p>
                  </a:txBody>
                  <a:tcPr marL="84142" marR="84142" marT="42071" marB="42071"/>
                </a:tc>
                <a:extLst>
                  <a:ext uri="{0D108BD9-81ED-4DB2-BD59-A6C34878D82A}">
                    <a16:rowId xmlns:a16="http://schemas.microsoft.com/office/drawing/2014/main" val="256817098"/>
                  </a:ext>
                </a:extLst>
              </a:tr>
              <a:tr h="370224">
                <a:tc>
                  <a:txBody>
                    <a:bodyPr/>
                    <a:lstStyle/>
                    <a:p>
                      <a:r>
                        <a:rPr lang="en-GB" sz="1700" dirty="0"/>
                        <a:t>14:00-16:00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b="0" dirty="0"/>
                        <a:t>Lunch Break</a:t>
                      </a:r>
                    </a:p>
                  </a:txBody>
                  <a:tcPr marL="84142" marR="84142" marT="42071" marB="42071"/>
                </a:tc>
                <a:extLst>
                  <a:ext uri="{0D108BD9-81ED-4DB2-BD59-A6C34878D82A}">
                    <a16:rowId xmlns:a16="http://schemas.microsoft.com/office/drawing/2014/main" val="4165446192"/>
                  </a:ext>
                </a:extLst>
              </a:tr>
              <a:tr h="370224">
                <a:tc>
                  <a:txBody>
                    <a:bodyPr/>
                    <a:lstStyle/>
                    <a:p>
                      <a:r>
                        <a:rPr lang="en-GB" sz="1700" dirty="0"/>
                        <a:t>16:00-16:30</a:t>
                      </a:r>
                    </a:p>
                  </a:txBody>
                  <a:tcPr marL="84142" marR="84142" marT="42071" marB="42071"/>
                </a:tc>
                <a:tc>
                  <a:txBody>
                    <a:bodyPr/>
                    <a:lstStyle/>
                    <a:p>
                      <a:r>
                        <a:rPr lang="en-GB" sz="1700"/>
                        <a:t>Quantum Universal Education</a:t>
                      </a:r>
                    </a:p>
                  </a:txBody>
                  <a:tcPr marL="84142" marR="84142" marT="42071" marB="42071"/>
                </a:tc>
                <a:extLst>
                  <a:ext uri="{0D108BD9-81ED-4DB2-BD59-A6C34878D82A}">
                    <a16:rowId xmlns:a16="http://schemas.microsoft.com/office/drawing/2014/main" val="1439999525"/>
                  </a:ext>
                </a:extLst>
              </a:tr>
              <a:tr h="370224">
                <a:tc>
                  <a:txBody>
                    <a:bodyPr/>
                    <a:lstStyle/>
                    <a:p>
                      <a:r>
                        <a:rPr lang="en-GB" sz="1700" dirty="0"/>
                        <a:t>16:30-17:00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dirty="0"/>
                        <a:t>WOMANIUM</a:t>
                      </a:r>
                    </a:p>
                  </a:txBody>
                  <a:tcPr marL="84142" marR="84142" marT="42071" marB="42071"/>
                </a:tc>
                <a:extLst>
                  <a:ext uri="{0D108BD9-81ED-4DB2-BD59-A6C34878D82A}">
                    <a16:rowId xmlns:a16="http://schemas.microsoft.com/office/drawing/2014/main" val="2963451722"/>
                  </a:ext>
                </a:extLst>
              </a:tr>
              <a:tr h="370224">
                <a:tc>
                  <a:txBody>
                    <a:bodyPr/>
                    <a:lstStyle/>
                    <a:p>
                      <a:r>
                        <a:rPr lang="en-GB" sz="1700" dirty="0"/>
                        <a:t>17:00-17:30</a:t>
                      </a:r>
                    </a:p>
                  </a:txBody>
                  <a:tcPr marL="84142" marR="84142" marT="42071" marB="42071"/>
                </a:tc>
                <a:tc>
                  <a:txBody>
                    <a:bodyPr/>
                    <a:lstStyle/>
                    <a:p>
                      <a:r>
                        <a:rPr lang="en-GB" sz="1700" dirty="0"/>
                        <a:t>Closing ceremony</a:t>
                      </a:r>
                    </a:p>
                  </a:txBody>
                  <a:tcPr marL="84142" marR="84142" marT="42071" marB="42071"/>
                </a:tc>
                <a:extLst>
                  <a:ext uri="{0D108BD9-81ED-4DB2-BD59-A6C34878D82A}">
                    <a16:rowId xmlns:a16="http://schemas.microsoft.com/office/drawing/2014/main" val="1303163898"/>
                  </a:ext>
                </a:extLst>
              </a:tr>
              <a:tr h="370224">
                <a:tc>
                  <a:txBody>
                    <a:bodyPr/>
                    <a:lstStyle/>
                    <a:p>
                      <a:r>
                        <a:rPr lang="en-GB" sz="1700" dirty="0"/>
                        <a:t>Monday Morning</a:t>
                      </a:r>
                    </a:p>
                  </a:txBody>
                  <a:tcPr marL="84142" marR="84142" marT="42071" marB="42071"/>
                </a:tc>
                <a:tc>
                  <a:txBody>
                    <a:bodyPr/>
                    <a:lstStyle/>
                    <a:p>
                      <a:r>
                        <a:rPr lang="en-GB" sz="1700" dirty="0"/>
                        <a:t>Price announcements </a:t>
                      </a:r>
                      <a:r>
                        <a:rPr lang="en-GB" sz="1700" dirty="0" err="1"/>
                        <a:t>Physoc</a:t>
                      </a:r>
                      <a:r>
                        <a:rPr lang="en-GB" sz="1700" dirty="0"/>
                        <a:t> social media</a:t>
                      </a:r>
                    </a:p>
                  </a:txBody>
                  <a:tcPr marL="84142" marR="84142" marT="42071" marB="42071"/>
                </a:tc>
                <a:extLst>
                  <a:ext uri="{0D108BD9-81ED-4DB2-BD59-A6C34878D82A}">
                    <a16:rowId xmlns:a16="http://schemas.microsoft.com/office/drawing/2014/main" val="3840075036"/>
                  </a:ext>
                </a:extLst>
              </a:tr>
              <a:tr h="370224">
                <a:tc>
                  <a:txBody>
                    <a:bodyPr/>
                    <a:lstStyle/>
                    <a:p>
                      <a:r>
                        <a:rPr lang="en-GB" sz="1700"/>
                        <a:t>13:00-14:00</a:t>
                      </a:r>
                    </a:p>
                  </a:txBody>
                  <a:tcPr marL="84142" marR="84142" marT="42071" marB="42071"/>
                </a:tc>
                <a:tc>
                  <a:txBody>
                    <a:bodyPr/>
                    <a:lstStyle/>
                    <a:p>
                      <a:r>
                        <a:rPr lang="en-GB" sz="1700" b="0" dirty="0"/>
                        <a:t>Lunch Break</a:t>
                      </a:r>
                    </a:p>
                  </a:txBody>
                  <a:tcPr marL="84142" marR="84142" marT="42071" marB="42071"/>
                </a:tc>
                <a:extLst>
                  <a:ext uri="{0D108BD9-81ED-4DB2-BD59-A6C34878D82A}">
                    <a16:rowId xmlns:a16="http://schemas.microsoft.com/office/drawing/2014/main" val="3531234521"/>
                  </a:ext>
                </a:extLst>
              </a:tr>
            </a:tbl>
          </a:graphicData>
        </a:graphic>
      </p:graphicFrame>
    </p:spTree>
    <p:extLst>
      <p:ext uri="{BB962C8B-B14F-4D97-AF65-F5344CB8AC3E}">
        <p14:creationId xmlns:p14="http://schemas.microsoft.com/office/powerpoint/2010/main" val="2720834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219BA8-665C-3017-A0C3-D61410C2B3E0}"/>
              </a:ext>
            </a:extLst>
          </p:cNvPr>
          <p:cNvPicPr>
            <a:picLocks noChangeAspect="1"/>
          </p:cNvPicPr>
          <p:nvPr/>
        </p:nvPicPr>
        <p:blipFill rotWithShape="1">
          <a:blip r:embed="rId2">
            <a:alphaModFix amt="40000"/>
          </a:blip>
          <a:srcRect l="40699" r="5701" b="1"/>
          <a:stretch/>
        </p:blipFill>
        <p:spPr>
          <a:xfrm>
            <a:off x="20" y="10"/>
            <a:ext cx="8450297" cy="6857990"/>
          </a:xfrm>
          <a:prstGeom prst="rect">
            <a:avLst/>
          </a:prstGeom>
        </p:spPr>
      </p:pic>
      <p:sp>
        <p:nvSpPr>
          <p:cNvPr id="2" name="Title 1">
            <a:extLst>
              <a:ext uri="{FF2B5EF4-FFF2-40B4-BE49-F238E27FC236}">
                <a16:creationId xmlns:a16="http://schemas.microsoft.com/office/drawing/2014/main" id="{E016222A-BB7F-E05B-A116-067AD7564A86}"/>
              </a:ext>
            </a:extLst>
          </p:cNvPr>
          <p:cNvSpPr>
            <a:spLocks noGrp="1"/>
          </p:cNvSpPr>
          <p:nvPr>
            <p:ph type="title"/>
          </p:nvPr>
        </p:nvSpPr>
        <p:spPr>
          <a:xfrm>
            <a:off x="1410855" y="105491"/>
            <a:ext cx="6957290" cy="1627636"/>
          </a:xfrm>
        </p:spPr>
        <p:txBody>
          <a:bodyPr>
            <a:normAutofit/>
          </a:bodyPr>
          <a:lstStyle/>
          <a:p>
            <a:r>
              <a:rPr lang="en-GB" dirty="0">
                <a:solidFill>
                  <a:srgbClr val="FFFFFF"/>
                </a:solidFill>
                <a:latin typeface="Arial Black" panose="020B0A04020102020204" pitchFamily="34" charset="0"/>
              </a:rPr>
              <a:t>Quantum in Bath</a:t>
            </a:r>
          </a:p>
        </p:txBody>
      </p:sp>
      <p:sp>
        <p:nvSpPr>
          <p:cNvPr id="9" name="Content Placeholder 8">
            <a:extLst>
              <a:ext uri="{FF2B5EF4-FFF2-40B4-BE49-F238E27FC236}">
                <a16:creationId xmlns:a16="http://schemas.microsoft.com/office/drawing/2014/main" id="{BC1E22F2-EE6D-9CD7-E10A-05E44E7DD443}"/>
              </a:ext>
            </a:extLst>
          </p:cNvPr>
          <p:cNvSpPr>
            <a:spLocks noGrp="1"/>
          </p:cNvSpPr>
          <p:nvPr>
            <p:ph idx="1"/>
          </p:nvPr>
        </p:nvSpPr>
        <p:spPr>
          <a:xfrm>
            <a:off x="598866" y="1279267"/>
            <a:ext cx="8046932" cy="3957178"/>
          </a:xfrm>
        </p:spPr>
        <p:txBody>
          <a:bodyPr>
            <a:normAutofit/>
          </a:bodyPr>
          <a:lstStyle/>
          <a:p>
            <a:pPr marL="0" indent="0" algn="l">
              <a:buNone/>
            </a:pPr>
            <a:r>
              <a:rPr lang="en-GB" sz="2000" b="1" i="0" dirty="0">
                <a:solidFill>
                  <a:schemeClr val="bg1"/>
                </a:solidFill>
                <a:effectLst/>
                <a:latin typeface="Arial" panose="020B0604020202020204" pitchFamily="34" charset="0"/>
                <a:cs typeface="Arial" panose="020B0604020202020204" pitchFamily="34" charset="0"/>
              </a:rPr>
              <a:t>Dr Peter Mosle</a:t>
            </a:r>
            <a:r>
              <a:rPr lang="en-GB" sz="2000" b="1" dirty="0">
                <a:solidFill>
                  <a:schemeClr val="bg1"/>
                </a:solidFill>
                <a:latin typeface="Arial" panose="020B0604020202020204" pitchFamily="34" charset="0"/>
                <a:cs typeface="Arial" panose="020B0604020202020204" pitchFamily="34" charset="0"/>
              </a:rPr>
              <a:t>y, </a:t>
            </a:r>
            <a:r>
              <a:rPr lang="en-GB" sz="2000" dirty="0">
                <a:solidFill>
                  <a:schemeClr val="bg1"/>
                </a:solidFill>
                <a:latin typeface="Arial" panose="020B0604020202020204" pitchFamily="34" charset="0"/>
                <a:cs typeface="Arial" panose="020B0604020202020204" pitchFamily="34" charset="0"/>
              </a:rPr>
              <a:t>Senior Lecturer, </a:t>
            </a:r>
            <a:r>
              <a:rPr lang="en-GB" sz="20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Department of Physics</a:t>
            </a:r>
            <a:endParaRPr lang="en-GB" sz="2000" dirty="0">
              <a:solidFill>
                <a:schemeClr val="bg1"/>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Centre for Photonics and Photonic Materials</a:t>
            </a:r>
            <a:endParaRPr lang="en-GB" sz="2000" dirty="0">
              <a:solidFill>
                <a:schemeClr val="bg1"/>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Centre for Nanoscience and Nanotechnology</a:t>
            </a:r>
            <a:endParaRPr lang="en-GB" sz="2000" dirty="0">
              <a:solidFill>
                <a:schemeClr val="bg1"/>
              </a:solidFill>
              <a:latin typeface="Arial" panose="020B0604020202020204" pitchFamily="34" charset="0"/>
              <a:cs typeface="Arial" panose="020B0604020202020204" pitchFamily="34" charset="0"/>
            </a:endParaRPr>
          </a:p>
          <a:p>
            <a:pPr algn="l">
              <a:buFont typeface="Arial" panose="020B0604020202020204" pitchFamily="34" charset="0"/>
              <a:buChar char="•"/>
            </a:pPr>
            <a:endParaRPr lang="en-GB" sz="2000" dirty="0">
              <a:solidFill>
                <a:schemeClr val="bg1"/>
              </a:solidFill>
              <a:latin typeface="Arial" panose="020B0604020202020204" pitchFamily="34" charset="0"/>
              <a:cs typeface="Arial" panose="020B0604020202020204" pitchFamily="34" charset="0"/>
            </a:endParaRPr>
          </a:p>
          <a:p>
            <a:br>
              <a:rPr lang="en-GB" sz="1400" dirty="0"/>
            </a:br>
            <a:endParaRPr lang="en-GB" sz="2000" b="1" i="0" dirty="0">
              <a:solidFill>
                <a:schemeClr val="bg1"/>
              </a:solidFill>
              <a:effectLst/>
              <a:latin typeface="Arial" panose="020B0604020202020204" pitchFamily="34" charset="0"/>
              <a:cs typeface="Arial" panose="020B0604020202020204" pitchFamily="34" charset="0"/>
            </a:endParaRPr>
          </a:p>
          <a:p>
            <a:pPr algn="l"/>
            <a:endParaRPr lang="en-GB" sz="1400" b="0" i="0" dirty="0">
              <a:solidFill>
                <a:srgbClr val="666666"/>
              </a:solidFill>
              <a:effectLst/>
              <a:latin typeface="Nexus Sans Pro"/>
            </a:endParaRPr>
          </a:p>
          <a:p>
            <a:pPr marL="0" indent="0">
              <a:buNone/>
            </a:pPr>
            <a:endParaRPr lang="en-US" sz="2000" dirty="0">
              <a:solidFill>
                <a:srgbClr val="FFFFFF"/>
              </a:solidFill>
            </a:endParaRPr>
          </a:p>
        </p:txBody>
      </p:sp>
      <p:pic>
        <p:nvPicPr>
          <p:cNvPr id="4" name="Content Placeholder 3">
            <a:extLst>
              <a:ext uri="{FF2B5EF4-FFF2-40B4-BE49-F238E27FC236}">
                <a16:creationId xmlns:a16="http://schemas.microsoft.com/office/drawing/2014/main" id="{77097F26-B3FC-8419-99ED-678BE454C929}"/>
              </a:ext>
            </a:extLst>
          </p:cNvPr>
          <p:cNvPicPr>
            <a:picLocks noChangeAspect="1"/>
          </p:cNvPicPr>
          <p:nvPr/>
        </p:nvPicPr>
        <p:blipFill rotWithShape="1">
          <a:blip r:embed="rId6"/>
          <a:srcRect l="3193" r="9860"/>
          <a:stretch/>
        </p:blipFill>
        <p:spPr>
          <a:xfrm>
            <a:off x="6229215"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Speech Bubble: Rectangle with Corners Rounded 7">
            <a:extLst>
              <a:ext uri="{FF2B5EF4-FFF2-40B4-BE49-F238E27FC236}">
                <a16:creationId xmlns:a16="http://schemas.microsoft.com/office/drawing/2014/main" id="{7896F45C-7705-E63A-9383-C35658056DEF}"/>
              </a:ext>
            </a:extLst>
          </p:cNvPr>
          <p:cNvSpPr/>
          <p:nvPr/>
        </p:nvSpPr>
        <p:spPr>
          <a:xfrm>
            <a:off x="175491" y="2578326"/>
            <a:ext cx="7533962" cy="3957178"/>
          </a:xfrm>
          <a:prstGeom prst="wedgeRoundRectCallout">
            <a:avLst>
              <a:gd name="adj1" fmla="val 62069"/>
              <a:gd name="adj2" fmla="val 47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1"/>
                </a:solidFill>
                <a:effectLst/>
                <a:latin typeface="Nexus Sans Pro"/>
              </a:rPr>
              <a:t>My group carries out research on </a:t>
            </a:r>
            <a:r>
              <a:rPr lang="en-GB" b="1" i="0" dirty="0">
                <a:solidFill>
                  <a:schemeClr val="bg1"/>
                </a:solidFill>
                <a:effectLst/>
                <a:latin typeface="Nexus Sans Pro"/>
              </a:rPr>
              <a:t>quantum fibre photonics</a:t>
            </a:r>
            <a:r>
              <a:rPr lang="en-GB" b="0" i="0" dirty="0">
                <a:solidFill>
                  <a:schemeClr val="bg1"/>
                </a:solidFill>
                <a:effectLst/>
                <a:latin typeface="Nexus Sans Pro"/>
              </a:rPr>
              <a:t>. Making use of the state-of-the-art optical fibre fabrication facility within the Centre for Photonics and Photonic Materials (CPPM), we investigate how fibre can advance a wide range of areas within photonic quantum technologies. These include low-noise sources of heralded single photons in pure quantum states, high-efficiency frequency conversion between different wavelength bands for quantum networks, and low-loss fully-fibre-integrated vapour cells for room-temperature quantum memory. To achieve these goals, we design and fabricate both solid-core photonic crystal fibre and hollow-core fibre. My group is also active in topological photonics, where we recently demonstrated the first fibre that guides topologically-protected modes.</a:t>
            </a:r>
            <a:endParaRPr lang="en-GB" dirty="0">
              <a:solidFill>
                <a:schemeClr val="bg1"/>
              </a:solidFill>
            </a:endParaRPr>
          </a:p>
        </p:txBody>
      </p:sp>
      <p:pic>
        <p:nvPicPr>
          <p:cNvPr id="1026" name="Picture 2" descr="Bath University - Gecko">
            <a:extLst>
              <a:ext uri="{FF2B5EF4-FFF2-40B4-BE49-F238E27FC236}">
                <a16:creationId xmlns:a16="http://schemas.microsoft.com/office/drawing/2014/main" id="{D5270715-D2AE-8CF0-9BA9-C450F08ACB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2291" y="6056900"/>
            <a:ext cx="1706418" cy="61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51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4C825F-3ACC-6ABC-4081-0C5E75F5960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The schedule</a:t>
            </a:r>
          </a:p>
        </p:txBody>
      </p:sp>
      <p:graphicFrame>
        <p:nvGraphicFramePr>
          <p:cNvPr id="3" name="Table 5">
            <a:extLst>
              <a:ext uri="{FF2B5EF4-FFF2-40B4-BE49-F238E27FC236}">
                <a16:creationId xmlns:a16="http://schemas.microsoft.com/office/drawing/2014/main" id="{C9753049-6BC1-00E0-526D-2E6526912DA6}"/>
              </a:ext>
            </a:extLst>
          </p:cNvPr>
          <p:cNvGraphicFramePr>
            <a:graphicFrameLocks noGrp="1"/>
          </p:cNvGraphicFramePr>
          <p:nvPr>
            <p:extLst>
              <p:ext uri="{D42A27DB-BD31-4B8C-83A1-F6EECF244321}">
                <p14:modId xmlns:p14="http://schemas.microsoft.com/office/powerpoint/2010/main" val="3390367757"/>
              </p:ext>
            </p:extLst>
          </p:nvPr>
        </p:nvGraphicFramePr>
        <p:xfrm>
          <a:off x="4576671" y="467208"/>
          <a:ext cx="7077263" cy="5183136"/>
        </p:xfrm>
        <a:graphic>
          <a:graphicData uri="http://schemas.openxmlformats.org/drawingml/2006/table">
            <a:tbl>
              <a:tblPr firstRow="1" bandRow="1">
                <a:tableStyleId>{8EC20E35-A176-4012-BC5E-935CFFF8708E}</a:tableStyleId>
              </a:tblPr>
              <a:tblGrid>
                <a:gridCol w="2779018">
                  <a:extLst>
                    <a:ext uri="{9D8B030D-6E8A-4147-A177-3AD203B41FA5}">
                      <a16:colId xmlns:a16="http://schemas.microsoft.com/office/drawing/2014/main" val="709499193"/>
                    </a:ext>
                  </a:extLst>
                </a:gridCol>
                <a:gridCol w="4298245">
                  <a:extLst>
                    <a:ext uri="{9D8B030D-6E8A-4147-A177-3AD203B41FA5}">
                      <a16:colId xmlns:a16="http://schemas.microsoft.com/office/drawing/2014/main" val="2356740976"/>
                    </a:ext>
                  </a:extLst>
                </a:gridCol>
              </a:tblGrid>
              <a:tr h="370224">
                <a:tc>
                  <a:txBody>
                    <a:bodyPr/>
                    <a:lstStyle/>
                    <a:p>
                      <a:r>
                        <a:rPr lang="en-GB" sz="1700" dirty="0"/>
                        <a:t>Date &amp; Time</a:t>
                      </a:r>
                    </a:p>
                  </a:txBody>
                  <a:tcPr marL="84142" marR="84142" marT="42071" marB="42071"/>
                </a:tc>
                <a:tc>
                  <a:txBody>
                    <a:bodyPr/>
                    <a:lstStyle/>
                    <a:p>
                      <a:r>
                        <a:rPr lang="en-GB" sz="1700" dirty="0"/>
                        <a:t>Event</a:t>
                      </a:r>
                    </a:p>
                  </a:txBody>
                  <a:tcPr marL="84142" marR="84142" marT="42071" marB="42071"/>
                </a:tc>
                <a:extLst>
                  <a:ext uri="{0D108BD9-81ED-4DB2-BD59-A6C34878D82A}">
                    <a16:rowId xmlns:a16="http://schemas.microsoft.com/office/drawing/2014/main" val="3538129894"/>
                  </a:ext>
                </a:extLst>
              </a:tr>
              <a:tr h="370224">
                <a:tc>
                  <a:txBody>
                    <a:bodyPr/>
                    <a:lstStyle/>
                    <a:p>
                      <a:r>
                        <a:rPr lang="en-GB" sz="1700"/>
                        <a:t>Saturday 18th / 9:00-10:00</a:t>
                      </a:r>
                    </a:p>
                  </a:txBody>
                  <a:tcPr marL="84142" marR="84142" marT="42071" marB="42071"/>
                </a:tc>
                <a:tc>
                  <a:txBody>
                    <a:bodyPr/>
                    <a:lstStyle/>
                    <a:p>
                      <a:r>
                        <a:rPr lang="en-GB" sz="1700"/>
                        <a:t>Opening Ceremony</a:t>
                      </a:r>
                    </a:p>
                  </a:txBody>
                  <a:tcPr marL="84142" marR="84142" marT="42071" marB="42071"/>
                </a:tc>
                <a:extLst>
                  <a:ext uri="{0D108BD9-81ED-4DB2-BD59-A6C34878D82A}">
                    <a16:rowId xmlns:a16="http://schemas.microsoft.com/office/drawing/2014/main" val="4202105038"/>
                  </a:ext>
                </a:extLst>
              </a:tr>
              <a:tr h="370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a:t> 10:00-10:30</a:t>
                      </a:r>
                    </a:p>
                  </a:txBody>
                  <a:tcPr marL="84142" marR="84142" marT="42071" marB="42071"/>
                </a:tc>
                <a:tc>
                  <a:txBody>
                    <a:bodyPr/>
                    <a:lstStyle/>
                    <a:p>
                      <a:r>
                        <a:rPr lang="en-GB" sz="1700"/>
                        <a:t>Quantum 101</a:t>
                      </a:r>
                    </a:p>
                  </a:txBody>
                  <a:tcPr marL="84142" marR="84142" marT="42071" marB="42071"/>
                </a:tc>
                <a:extLst>
                  <a:ext uri="{0D108BD9-81ED-4DB2-BD59-A6C34878D82A}">
                    <a16:rowId xmlns:a16="http://schemas.microsoft.com/office/drawing/2014/main" val="741339195"/>
                  </a:ext>
                </a:extLst>
              </a:tr>
              <a:tr h="370224">
                <a:tc>
                  <a:txBody>
                    <a:bodyPr/>
                    <a:lstStyle/>
                    <a:p>
                      <a:r>
                        <a:rPr lang="en-GB" sz="1700"/>
                        <a:t>10:30-11:00</a:t>
                      </a:r>
                    </a:p>
                  </a:txBody>
                  <a:tcPr marL="84142" marR="84142" marT="42071" marB="42071"/>
                </a:tc>
                <a:tc>
                  <a:txBody>
                    <a:bodyPr/>
                    <a:lstStyle/>
                    <a:p>
                      <a:r>
                        <a:rPr lang="en-GB" sz="1700" b="0" dirty="0"/>
                        <a:t>Python 101</a:t>
                      </a:r>
                    </a:p>
                  </a:txBody>
                  <a:tcPr marL="84142" marR="84142" marT="42071" marB="42071"/>
                </a:tc>
                <a:extLst>
                  <a:ext uri="{0D108BD9-81ED-4DB2-BD59-A6C34878D82A}">
                    <a16:rowId xmlns:a16="http://schemas.microsoft.com/office/drawing/2014/main" val="3933159382"/>
                  </a:ext>
                </a:extLst>
              </a:tr>
              <a:tr h="370224">
                <a:tc>
                  <a:txBody>
                    <a:bodyPr/>
                    <a:lstStyle/>
                    <a:p>
                      <a:r>
                        <a:rPr lang="en-GB" sz="1700"/>
                        <a:t>11:00-12:00</a:t>
                      </a:r>
                    </a:p>
                  </a:txBody>
                  <a:tcPr marL="84142" marR="84142" marT="42071" marB="42071"/>
                </a:tc>
                <a:tc>
                  <a:txBody>
                    <a:bodyPr/>
                    <a:lstStyle/>
                    <a:p>
                      <a:r>
                        <a:rPr lang="en-GB" sz="1700"/>
                        <a:t>Sponsor talk</a:t>
                      </a:r>
                    </a:p>
                  </a:txBody>
                  <a:tcPr marL="84142" marR="84142" marT="42071" marB="42071"/>
                </a:tc>
                <a:extLst>
                  <a:ext uri="{0D108BD9-81ED-4DB2-BD59-A6C34878D82A}">
                    <a16:rowId xmlns:a16="http://schemas.microsoft.com/office/drawing/2014/main" val="351258080"/>
                  </a:ext>
                </a:extLst>
              </a:tr>
              <a:tr h="370224">
                <a:tc>
                  <a:txBody>
                    <a:bodyPr/>
                    <a:lstStyle/>
                    <a:p>
                      <a:r>
                        <a:rPr lang="en-GB" sz="1700"/>
                        <a:t>12:00-12:30</a:t>
                      </a:r>
                    </a:p>
                  </a:txBody>
                  <a:tcPr marL="84142" marR="84142" marT="42071" marB="42071"/>
                </a:tc>
                <a:tc>
                  <a:txBody>
                    <a:bodyPr/>
                    <a:lstStyle/>
                    <a:p>
                      <a:r>
                        <a:rPr lang="en-GB" sz="1700"/>
                        <a:t>qBraid</a:t>
                      </a:r>
                    </a:p>
                  </a:txBody>
                  <a:tcPr marL="84142" marR="84142" marT="42071" marB="42071"/>
                </a:tc>
                <a:extLst>
                  <a:ext uri="{0D108BD9-81ED-4DB2-BD59-A6C34878D82A}">
                    <a16:rowId xmlns:a16="http://schemas.microsoft.com/office/drawing/2014/main" val="2627192105"/>
                  </a:ext>
                </a:extLst>
              </a:tr>
              <a:tr h="370224">
                <a:tc>
                  <a:txBody>
                    <a:bodyPr/>
                    <a:lstStyle/>
                    <a:p>
                      <a:r>
                        <a:rPr lang="en-GB" sz="1700"/>
                        <a:t>12:30-13:00</a:t>
                      </a:r>
                    </a:p>
                  </a:txBody>
                  <a:tcPr marL="84142" marR="84142" marT="42071" marB="42071"/>
                </a:tc>
                <a:tc>
                  <a:txBody>
                    <a:bodyPr/>
                    <a:lstStyle/>
                    <a:p>
                      <a:r>
                        <a:rPr lang="en-GB" sz="1700"/>
                        <a:t>Academic talk</a:t>
                      </a:r>
                    </a:p>
                  </a:txBody>
                  <a:tcPr marL="84142" marR="84142" marT="42071" marB="42071"/>
                </a:tc>
                <a:extLst>
                  <a:ext uri="{0D108BD9-81ED-4DB2-BD59-A6C34878D82A}">
                    <a16:rowId xmlns:a16="http://schemas.microsoft.com/office/drawing/2014/main" val="2721686081"/>
                  </a:ext>
                </a:extLst>
              </a:tr>
              <a:tr h="370224">
                <a:tc>
                  <a:txBody>
                    <a:bodyPr/>
                    <a:lstStyle/>
                    <a:p>
                      <a:r>
                        <a:rPr lang="en-GB" sz="1700" b="1"/>
                        <a:t>13:00-14:00</a:t>
                      </a:r>
                    </a:p>
                  </a:txBody>
                  <a:tcPr marL="84142" marR="84142" marT="42071" marB="42071"/>
                </a:tc>
                <a:tc>
                  <a:txBody>
                    <a:bodyPr/>
                    <a:lstStyle/>
                    <a:p>
                      <a:r>
                        <a:rPr lang="en-GB" sz="1700" b="1" dirty="0"/>
                        <a:t>Lunch Break</a:t>
                      </a:r>
                    </a:p>
                  </a:txBody>
                  <a:tcPr marL="84142" marR="84142" marT="42071" marB="42071"/>
                </a:tc>
                <a:extLst>
                  <a:ext uri="{0D108BD9-81ED-4DB2-BD59-A6C34878D82A}">
                    <a16:rowId xmlns:a16="http://schemas.microsoft.com/office/drawing/2014/main" val="2503121320"/>
                  </a:ext>
                </a:extLst>
              </a:tr>
              <a:tr h="370224">
                <a:tc>
                  <a:txBody>
                    <a:bodyPr/>
                    <a:lstStyle/>
                    <a:p>
                      <a:r>
                        <a:rPr lang="en-GB" sz="1700" dirty="0"/>
                        <a:t>14:00- Sunday 19</a:t>
                      </a:r>
                      <a:r>
                        <a:rPr lang="en-GB" sz="1700" baseline="30000" dirty="0"/>
                        <a:t>th</a:t>
                      </a:r>
                      <a:r>
                        <a:rPr lang="en-GB" sz="1700" dirty="0"/>
                        <a:t> 14:00</a:t>
                      </a:r>
                    </a:p>
                  </a:txBody>
                  <a:tcPr marL="84142" marR="84142" marT="42071" marB="42071"/>
                </a:tc>
                <a:tc>
                  <a:txBody>
                    <a:bodyPr/>
                    <a:lstStyle/>
                    <a:p>
                      <a:r>
                        <a:rPr lang="en-GB" sz="1700" dirty="0"/>
                        <a:t>Coding period</a:t>
                      </a:r>
                    </a:p>
                  </a:txBody>
                  <a:tcPr marL="84142" marR="84142" marT="42071" marB="42071"/>
                </a:tc>
                <a:extLst>
                  <a:ext uri="{0D108BD9-81ED-4DB2-BD59-A6C34878D82A}">
                    <a16:rowId xmlns:a16="http://schemas.microsoft.com/office/drawing/2014/main" val="256817098"/>
                  </a:ext>
                </a:extLst>
              </a:tr>
              <a:tr h="370224">
                <a:tc>
                  <a:txBody>
                    <a:bodyPr/>
                    <a:lstStyle/>
                    <a:p>
                      <a:r>
                        <a:rPr lang="en-GB" sz="1700" b="1" dirty="0"/>
                        <a:t>14:00-16:00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b="1" dirty="0"/>
                        <a:t>Lunch Break</a:t>
                      </a:r>
                    </a:p>
                  </a:txBody>
                  <a:tcPr marL="84142" marR="84142" marT="42071" marB="42071"/>
                </a:tc>
                <a:extLst>
                  <a:ext uri="{0D108BD9-81ED-4DB2-BD59-A6C34878D82A}">
                    <a16:rowId xmlns:a16="http://schemas.microsoft.com/office/drawing/2014/main" val="2963451722"/>
                  </a:ext>
                </a:extLst>
              </a:tr>
              <a:tr h="370224">
                <a:tc>
                  <a:txBody>
                    <a:bodyPr/>
                    <a:lstStyle/>
                    <a:p>
                      <a:r>
                        <a:rPr lang="en-GB" sz="1700" dirty="0"/>
                        <a:t>16:00-16:30</a:t>
                      </a:r>
                    </a:p>
                  </a:txBody>
                  <a:tcPr marL="84142" marR="84142" marT="42071" marB="42071"/>
                </a:tc>
                <a:tc>
                  <a:txBody>
                    <a:bodyPr/>
                    <a:lstStyle/>
                    <a:p>
                      <a:r>
                        <a:rPr lang="en-GB" sz="1700"/>
                        <a:t>Quantum Universal Education</a:t>
                      </a:r>
                    </a:p>
                  </a:txBody>
                  <a:tcPr marL="84142" marR="84142" marT="42071" marB="42071"/>
                </a:tc>
                <a:extLst>
                  <a:ext uri="{0D108BD9-81ED-4DB2-BD59-A6C34878D82A}">
                    <a16:rowId xmlns:a16="http://schemas.microsoft.com/office/drawing/2014/main" val="4181677319"/>
                  </a:ext>
                </a:extLst>
              </a:tr>
              <a:tr h="370224">
                <a:tc>
                  <a:txBody>
                    <a:bodyPr/>
                    <a:lstStyle/>
                    <a:p>
                      <a:r>
                        <a:rPr lang="en-GB" sz="1700" dirty="0"/>
                        <a:t>16:30-17:00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dirty="0"/>
                        <a:t>WOMANIUM</a:t>
                      </a:r>
                    </a:p>
                  </a:txBody>
                  <a:tcPr marL="84142" marR="84142" marT="42071" marB="42071"/>
                </a:tc>
                <a:extLst>
                  <a:ext uri="{0D108BD9-81ED-4DB2-BD59-A6C34878D82A}">
                    <a16:rowId xmlns:a16="http://schemas.microsoft.com/office/drawing/2014/main" val="1303163898"/>
                  </a:ext>
                </a:extLst>
              </a:tr>
              <a:tr h="370224">
                <a:tc>
                  <a:txBody>
                    <a:bodyPr/>
                    <a:lstStyle/>
                    <a:p>
                      <a:r>
                        <a:rPr lang="en-GB" sz="1700" dirty="0"/>
                        <a:t>17:00-17:30</a:t>
                      </a:r>
                    </a:p>
                  </a:txBody>
                  <a:tcPr marL="84142" marR="84142" marT="42071" marB="42071"/>
                </a:tc>
                <a:tc>
                  <a:txBody>
                    <a:bodyPr/>
                    <a:lstStyle/>
                    <a:p>
                      <a:r>
                        <a:rPr lang="en-GB" sz="1700" dirty="0"/>
                        <a:t>Closing ceremony</a:t>
                      </a:r>
                    </a:p>
                  </a:txBody>
                  <a:tcPr marL="84142" marR="84142" marT="42071" marB="42071"/>
                </a:tc>
                <a:extLst>
                  <a:ext uri="{0D108BD9-81ED-4DB2-BD59-A6C34878D82A}">
                    <a16:rowId xmlns:a16="http://schemas.microsoft.com/office/drawing/2014/main" val="3840075036"/>
                  </a:ext>
                </a:extLst>
              </a:tr>
              <a:tr h="370224">
                <a:tc>
                  <a:txBody>
                    <a:bodyPr/>
                    <a:lstStyle/>
                    <a:p>
                      <a:r>
                        <a:rPr lang="en-GB" sz="1700" dirty="0"/>
                        <a:t>Monday Morning</a:t>
                      </a:r>
                    </a:p>
                  </a:txBody>
                  <a:tcPr marL="84142" marR="84142" marT="42071" marB="42071"/>
                </a:tc>
                <a:tc>
                  <a:txBody>
                    <a:bodyPr/>
                    <a:lstStyle/>
                    <a:p>
                      <a:r>
                        <a:rPr lang="en-GB" sz="1700" dirty="0"/>
                        <a:t>Price announcements </a:t>
                      </a:r>
                      <a:r>
                        <a:rPr lang="en-GB" sz="1700" dirty="0" err="1"/>
                        <a:t>Physoc</a:t>
                      </a:r>
                      <a:r>
                        <a:rPr lang="en-GB" sz="1700" dirty="0"/>
                        <a:t> social media</a:t>
                      </a:r>
                    </a:p>
                  </a:txBody>
                  <a:tcPr marL="84142" marR="84142" marT="42071" marB="42071"/>
                </a:tc>
                <a:extLst>
                  <a:ext uri="{0D108BD9-81ED-4DB2-BD59-A6C34878D82A}">
                    <a16:rowId xmlns:a16="http://schemas.microsoft.com/office/drawing/2014/main" val="3531234521"/>
                  </a:ext>
                </a:extLst>
              </a:tr>
            </a:tbl>
          </a:graphicData>
        </a:graphic>
      </p:graphicFrame>
    </p:spTree>
    <p:extLst>
      <p:ext uri="{BB962C8B-B14F-4D97-AF65-F5344CB8AC3E}">
        <p14:creationId xmlns:p14="http://schemas.microsoft.com/office/powerpoint/2010/main" val="505434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6B403A-3719-010E-E7A9-092E9C3F7252}"/>
              </a:ext>
            </a:extLst>
          </p:cNvPr>
          <p:cNvPicPr>
            <a:picLocks noChangeAspect="1"/>
          </p:cNvPicPr>
          <p:nvPr/>
        </p:nvPicPr>
        <p:blipFill>
          <a:blip r:embed="rId2"/>
          <a:stretch>
            <a:fillRect/>
          </a:stretch>
        </p:blipFill>
        <p:spPr>
          <a:xfrm>
            <a:off x="-702281" y="-813207"/>
            <a:ext cx="13103830" cy="8740254"/>
          </a:xfrm>
          <a:prstGeom prst="rect">
            <a:avLst/>
          </a:prstGeom>
        </p:spPr>
      </p:pic>
      <p:pic>
        <p:nvPicPr>
          <p:cNvPr id="5" name="Picture 4">
            <a:extLst>
              <a:ext uri="{FF2B5EF4-FFF2-40B4-BE49-F238E27FC236}">
                <a16:creationId xmlns:a16="http://schemas.microsoft.com/office/drawing/2014/main" id="{A1D0ACCB-0BF4-EC7B-1424-F56FEDF2C48B}"/>
              </a:ext>
            </a:extLst>
          </p:cNvPr>
          <p:cNvPicPr>
            <a:picLocks noChangeAspect="1"/>
          </p:cNvPicPr>
          <p:nvPr/>
        </p:nvPicPr>
        <p:blipFill>
          <a:blip r:embed="rId3"/>
          <a:stretch>
            <a:fillRect/>
          </a:stretch>
        </p:blipFill>
        <p:spPr>
          <a:xfrm>
            <a:off x="2909734" y="1650995"/>
            <a:ext cx="5879801" cy="3811851"/>
          </a:xfrm>
          <a:prstGeom prst="rect">
            <a:avLst/>
          </a:prstGeom>
        </p:spPr>
      </p:pic>
      <p:sp>
        <p:nvSpPr>
          <p:cNvPr id="6" name="TextBox 5">
            <a:extLst>
              <a:ext uri="{FF2B5EF4-FFF2-40B4-BE49-F238E27FC236}">
                <a16:creationId xmlns:a16="http://schemas.microsoft.com/office/drawing/2014/main" id="{22556A66-23A3-FCC6-FA11-345C4B4738B0}"/>
              </a:ext>
            </a:extLst>
          </p:cNvPr>
          <p:cNvSpPr txBox="1"/>
          <p:nvPr/>
        </p:nvSpPr>
        <p:spPr>
          <a:xfrm>
            <a:off x="644812" y="379491"/>
            <a:ext cx="3082348" cy="1015663"/>
          </a:xfrm>
          <a:prstGeom prst="rect">
            <a:avLst/>
          </a:prstGeom>
          <a:noFill/>
        </p:spPr>
        <p:txBody>
          <a:bodyPr wrap="square" rtlCol="0">
            <a:spAutoFit/>
          </a:bodyPr>
          <a:lstStyle/>
          <a:p>
            <a:r>
              <a:rPr lang="en-GB" sz="6000" dirty="0">
                <a:latin typeface="Arial Black" panose="020B0A04020102020204" pitchFamily="34" charset="0"/>
              </a:rPr>
              <a:t>Food</a:t>
            </a:r>
          </a:p>
        </p:txBody>
      </p:sp>
    </p:spTree>
    <p:extLst>
      <p:ext uri="{BB962C8B-B14F-4D97-AF65-F5344CB8AC3E}">
        <p14:creationId xmlns:p14="http://schemas.microsoft.com/office/powerpoint/2010/main" val="968676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4C825F-3ACC-6ABC-4081-0C5E75F5960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schedule</a:t>
            </a:r>
          </a:p>
        </p:txBody>
      </p:sp>
      <p:graphicFrame>
        <p:nvGraphicFramePr>
          <p:cNvPr id="3" name="Table 5">
            <a:extLst>
              <a:ext uri="{FF2B5EF4-FFF2-40B4-BE49-F238E27FC236}">
                <a16:creationId xmlns:a16="http://schemas.microsoft.com/office/drawing/2014/main" id="{78AD5AD5-50CA-0F2C-1601-CCC54BA86A63}"/>
              </a:ext>
            </a:extLst>
          </p:cNvPr>
          <p:cNvGraphicFramePr>
            <a:graphicFrameLocks noGrp="1"/>
          </p:cNvGraphicFramePr>
          <p:nvPr>
            <p:extLst>
              <p:ext uri="{D42A27DB-BD31-4B8C-83A1-F6EECF244321}">
                <p14:modId xmlns:p14="http://schemas.microsoft.com/office/powerpoint/2010/main" val="3185947371"/>
              </p:ext>
            </p:extLst>
          </p:nvPr>
        </p:nvGraphicFramePr>
        <p:xfrm>
          <a:off x="4576671" y="467208"/>
          <a:ext cx="7077263" cy="5183136"/>
        </p:xfrm>
        <a:graphic>
          <a:graphicData uri="http://schemas.openxmlformats.org/drawingml/2006/table">
            <a:tbl>
              <a:tblPr firstRow="1" bandRow="1">
                <a:tableStyleId>{8EC20E35-A176-4012-BC5E-935CFFF8708E}</a:tableStyleId>
              </a:tblPr>
              <a:tblGrid>
                <a:gridCol w="2779018">
                  <a:extLst>
                    <a:ext uri="{9D8B030D-6E8A-4147-A177-3AD203B41FA5}">
                      <a16:colId xmlns:a16="http://schemas.microsoft.com/office/drawing/2014/main" val="709499193"/>
                    </a:ext>
                  </a:extLst>
                </a:gridCol>
                <a:gridCol w="4298245">
                  <a:extLst>
                    <a:ext uri="{9D8B030D-6E8A-4147-A177-3AD203B41FA5}">
                      <a16:colId xmlns:a16="http://schemas.microsoft.com/office/drawing/2014/main" val="2356740976"/>
                    </a:ext>
                  </a:extLst>
                </a:gridCol>
              </a:tblGrid>
              <a:tr h="370224">
                <a:tc>
                  <a:txBody>
                    <a:bodyPr/>
                    <a:lstStyle/>
                    <a:p>
                      <a:r>
                        <a:rPr lang="en-GB" sz="1700" dirty="0"/>
                        <a:t>Date &amp; Time</a:t>
                      </a:r>
                    </a:p>
                  </a:txBody>
                  <a:tcPr marL="84142" marR="84142" marT="42071" marB="42071"/>
                </a:tc>
                <a:tc>
                  <a:txBody>
                    <a:bodyPr/>
                    <a:lstStyle/>
                    <a:p>
                      <a:r>
                        <a:rPr lang="en-GB" sz="1700" dirty="0"/>
                        <a:t>Event</a:t>
                      </a:r>
                    </a:p>
                  </a:txBody>
                  <a:tcPr marL="84142" marR="84142" marT="42071" marB="42071"/>
                </a:tc>
                <a:extLst>
                  <a:ext uri="{0D108BD9-81ED-4DB2-BD59-A6C34878D82A}">
                    <a16:rowId xmlns:a16="http://schemas.microsoft.com/office/drawing/2014/main" val="3538129894"/>
                  </a:ext>
                </a:extLst>
              </a:tr>
              <a:tr h="370224">
                <a:tc>
                  <a:txBody>
                    <a:bodyPr/>
                    <a:lstStyle/>
                    <a:p>
                      <a:r>
                        <a:rPr lang="en-GB" sz="1700"/>
                        <a:t>Saturday 18th / 9:00-10:00</a:t>
                      </a:r>
                    </a:p>
                  </a:txBody>
                  <a:tcPr marL="84142" marR="84142" marT="42071" marB="42071"/>
                </a:tc>
                <a:tc>
                  <a:txBody>
                    <a:bodyPr/>
                    <a:lstStyle/>
                    <a:p>
                      <a:r>
                        <a:rPr lang="en-GB" sz="1700"/>
                        <a:t>Opening Ceremony</a:t>
                      </a:r>
                    </a:p>
                  </a:txBody>
                  <a:tcPr marL="84142" marR="84142" marT="42071" marB="42071"/>
                </a:tc>
                <a:extLst>
                  <a:ext uri="{0D108BD9-81ED-4DB2-BD59-A6C34878D82A}">
                    <a16:rowId xmlns:a16="http://schemas.microsoft.com/office/drawing/2014/main" val="4202105038"/>
                  </a:ext>
                </a:extLst>
              </a:tr>
              <a:tr h="370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a:t> 10:00-10:30</a:t>
                      </a:r>
                    </a:p>
                  </a:txBody>
                  <a:tcPr marL="84142" marR="84142" marT="42071" marB="42071"/>
                </a:tc>
                <a:tc>
                  <a:txBody>
                    <a:bodyPr/>
                    <a:lstStyle/>
                    <a:p>
                      <a:r>
                        <a:rPr lang="en-GB" sz="1700"/>
                        <a:t>Quantum 101</a:t>
                      </a:r>
                    </a:p>
                  </a:txBody>
                  <a:tcPr marL="84142" marR="84142" marT="42071" marB="42071"/>
                </a:tc>
                <a:extLst>
                  <a:ext uri="{0D108BD9-81ED-4DB2-BD59-A6C34878D82A}">
                    <a16:rowId xmlns:a16="http://schemas.microsoft.com/office/drawing/2014/main" val="741339195"/>
                  </a:ext>
                </a:extLst>
              </a:tr>
              <a:tr h="370224">
                <a:tc>
                  <a:txBody>
                    <a:bodyPr/>
                    <a:lstStyle/>
                    <a:p>
                      <a:r>
                        <a:rPr lang="en-GB" sz="1700"/>
                        <a:t>10:30-11:00</a:t>
                      </a:r>
                    </a:p>
                  </a:txBody>
                  <a:tcPr marL="84142" marR="84142" marT="42071" marB="42071"/>
                </a:tc>
                <a:tc>
                  <a:txBody>
                    <a:bodyPr/>
                    <a:lstStyle/>
                    <a:p>
                      <a:r>
                        <a:rPr lang="en-GB" sz="1700" b="0" dirty="0"/>
                        <a:t>Python 101</a:t>
                      </a:r>
                    </a:p>
                  </a:txBody>
                  <a:tcPr marL="84142" marR="84142" marT="42071" marB="42071"/>
                </a:tc>
                <a:extLst>
                  <a:ext uri="{0D108BD9-81ED-4DB2-BD59-A6C34878D82A}">
                    <a16:rowId xmlns:a16="http://schemas.microsoft.com/office/drawing/2014/main" val="3933159382"/>
                  </a:ext>
                </a:extLst>
              </a:tr>
              <a:tr h="370224">
                <a:tc>
                  <a:txBody>
                    <a:bodyPr/>
                    <a:lstStyle/>
                    <a:p>
                      <a:r>
                        <a:rPr lang="en-GB" sz="1700"/>
                        <a:t>11:00-12:00</a:t>
                      </a:r>
                    </a:p>
                  </a:txBody>
                  <a:tcPr marL="84142" marR="84142" marT="42071" marB="42071"/>
                </a:tc>
                <a:tc>
                  <a:txBody>
                    <a:bodyPr/>
                    <a:lstStyle/>
                    <a:p>
                      <a:r>
                        <a:rPr lang="en-GB" sz="1700"/>
                        <a:t>Sponsor talk</a:t>
                      </a:r>
                    </a:p>
                  </a:txBody>
                  <a:tcPr marL="84142" marR="84142" marT="42071" marB="42071"/>
                </a:tc>
                <a:extLst>
                  <a:ext uri="{0D108BD9-81ED-4DB2-BD59-A6C34878D82A}">
                    <a16:rowId xmlns:a16="http://schemas.microsoft.com/office/drawing/2014/main" val="351258080"/>
                  </a:ext>
                </a:extLst>
              </a:tr>
              <a:tr h="370224">
                <a:tc>
                  <a:txBody>
                    <a:bodyPr/>
                    <a:lstStyle/>
                    <a:p>
                      <a:r>
                        <a:rPr lang="en-GB" sz="1700"/>
                        <a:t>12:00-12:30</a:t>
                      </a:r>
                    </a:p>
                  </a:txBody>
                  <a:tcPr marL="84142" marR="84142" marT="42071" marB="42071"/>
                </a:tc>
                <a:tc>
                  <a:txBody>
                    <a:bodyPr/>
                    <a:lstStyle/>
                    <a:p>
                      <a:r>
                        <a:rPr lang="en-GB" sz="1700"/>
                        <a:t>qBraid</a:t>
                      </a:r>
                    </a:p>
                  </a:txBody>
                  <a:tcPr marL="84142" marR="84142" marT="42071" marB="42071"/>
                </a:tc>
                <a:extLst>
                  <a:ext uri="{0D108BD9-81ED-4DB2-BD59-A6C34878D82A}">
                    <a16:rowId xmlns:a16="http://schemas.microsoft.com/office/drawing/2014/main" val="2627192105"/>
                  </a:ext>
                </a:extLst>
              </a:tr>
              <a:tr h="370224">
                <a:tc>
                  <a:txBody>
                    <a:bodyPr/>
                    <a:lstStyle/>
                    <a:p>
                      <a:r>
                        <a:rPr lang="en-GB" sz="1700"/>
                        <a:t>12:30-13:00</a:t>
                      </a:r>
                    </a:p>
                  </a:txBody>
                  <a:tcPr marL="84142" marR="84142" marT="42071" marB="42071"/>
                </a:tc>
                <a:tc>
                  <a:txBody>
                    <a:bodyPr/>
                    <a:lstStyle/>
                    <a:p>
                      <a:r>
                        <a:rPr lang="en-GB" sz="1700"/>
                        <a:t>Academic talk</a:t>
                      </a:r>
                    </a:p>
                  </a:txBody>
                  <a:tcPr marL="84142" marR="84142" marT="42071" marB="42071"/>
                </a:tc>
                <a:extLst>
                  <a:ext uri="{0D108BD9-81ED-4DB2-BD59-A6C34878D82A}">
                    <a16:rowId xmlns:a16="http://schemas.microsoft.com/office/drawing/2014/main" val="2721686081"/>
                  </a:ext>
                </a:extLst>
              </a:tr>
              <a:tr h="370224">
                <a:tc>
                  <a:txBody>
                    <a:bodyPr/>
                    <a:lstStyle/>
                    <a:p>
                      <a:r>
                        <a:rPr lang="en-GB" sz="1700"/>
                        <a:t>13:00-14:00</a:t>
                      </a:r>
                    </a:p>
                  </a:txBody>
                  <a:tcPr marL="84142" marR="84142" marT="42071" marB="42071"/>
                </a:tc>
                <a:tc>
                  <a:txBody>
                    <a:bodyPr/>
                    <a:lstStyle/>
                    <a:p>
                      <a:r>
                        <a:rPr lang="en-GB" sz="1700" b="0" dirty="0"/>
                        <a:t>Lunch Break</a:t>
                      </a:r>
                    </a:p>
                  </a:txBody>
                  <a:tcPr marL="84142" marR="84142" marT="42071" marB="42071"/>
                </a:tc>
                <a:extLst>
                  <a:ext uri="{0D108BD9-81ED-4DB2-BD59-A6C34878D82A}">
                    <a16:rowId xmlns:a16="http://schemas.microsoft.com/office/drawing/2014/main" val="2503121320"/>
                  </a:ext>
                </a:extLst>
              </a:tr>
              <a:tr h="370224">
                <a:tc>
                  <a:txBody>
                    <a:bodyPr/>
                    <a:lstStyle/>
                    <a:p>
                      <a:r>
                        <a:rPr lang="en-GB" sz="1700" b="1" dirty="0"/>
                        <a:t>14:00- Sunday 19</a:t>
                      </a:r>
                      <a:r>
                        <a:rPr lang="en-GB" sz="1700" b="1" baseline="30000" dirty="0"/>
                        <a:t>th</a:t>
                      </a:r>
                      <a:r>
                        <a:rPr lang="en-GB" sz="1700" b="1" dirty="0"/>
                        <a:t> 14:00</a:t>
                      </a:r>
                    </a:p>
                  </a:txBody>
                  <a:tcPr marL="84142" marR="84142" marT="42071" marB="42071"/>
                </a:tc>
                <a:tc>
                  <a:txBody>
                    <a:bodyPr/>
                    <a:lstStyle/>
                    <a:p>
                      <a:r>
                        <a:rPr lang="en-GB" sz="1700" b="1" dirty="0"/>
                        <a:t>Coding period</a:t>
                      </a:r>
                    </a:p>
                  </a:txBody>
                  <a:tcPr marL="84142" marR="84142" marT="42071" marB="42071"/>
                </a:tc>
                <a:extLst>
                  <a:ext uri="{0D108BD9-81ED-4DB2-BD59-A6C34878D82A}">
                    <a16:rowId xmlns:a16="http://schemas.microsoft.com/office/drawing/2014/main" val="256817098"/>
                  </a:ext>
                </a:extLst>
              </a:tr>
              <a:tr h="370224">
                <a:tc>
                  <a:txBody>
                    <a:bodyPr/>
                    <a:lstStyle/>
                    <a:p>
                      <a:r>
                        <a:rPr lang="en-GB" sz="1700" dirty="0"/>
                        <a:t>14:00-16:00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b="0" dirty="0"/>
                        <a:t>Lunch Break</a:t>
                      </a:r>
                    </a:p>
                  </a:txBody>
                  <a:tcPr marL="84142" marR="84142" marT="42071" marB="42071"/>
                </a:tc>
                <a:extLst>
                  <a:ext uri="{0D108BD9-81ED-4DB2-BD59-A6C34878D82A}">
                    <a16:rowId xmlns:a16="http://schemas.microsoft.com/office/drawing/2014/main" val="2963451722"/>
                  </a:ext>
                </a:extLst>
              </a:tr>
              <a:tr h="370224">
                <a:tc>
                  <a:txBody>
                    <a:bodyPr/>
                    <a:lstStyle/>
                    <a:p>
                      <a:r>
                        <a:rPr lang="en-GB" sz="1700" dirty="0"/>
                        <a:t>16:00-16:30</a:t>
                      </a:r>
                    </a:p>
                  </a:txBody>
                  <a:tcPr marL="84142" marR="84142" marT="42071" marB="42071"/>
                </a:tc>
                <a:tc>
                  <a:txBody>
                    <a:bodyPr/>
                    <a:lstStyle/>
                    <a:p>
                      <a:r>
                        <a:rPr lang="en-GB" sz="1700"/>
                        <a:t>Quantum Universal Education</a:t>
                      </a:r>
                    </a:p>
                  </a:txBody>
                  <a:tcPr marL="84142" marR="84142" marT="42071" marB="42071"/>
                </a:tc>
                <a:extLst>
                  <a:ext uri="{0D108BD9-81ED-4DB2-BD59-A6C34878D82A}">
                    <a16:rowId xmlns:a16="http://schemas.microsoft.com/office/drawing/2014/main" val="1386535057"/>
                  </a:ext>
                </a:extLst>
              </a:tr>
              <a:tr h="370224">
                <a:tc>
                  <a:txBody>
                    <a:bodyPr/>
                    <a:lstStyle/>
                    <a:p>
                      <a:r>
                        <a:rPr lang="en-GB" sz="1700" dirty="0"/>
                        <a:t>16:30-17:00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dirty="0"/>
                        <a:t>WOMANIUM</a:t>
                      </a:r>
                    </a:p>
                  </a:txBody>
                  <a:tcPr marL="84142" marR="84142" marT="42071" marB="42071"/>
                </a:tc>
                <a:extLst>
                  <a:ext uri="{0D108BD9-81ED-4DB2-BD59-A6C34878D82A}">
                    <a16:rowId xmlns:a16="http://schemas.microsoft.com/office/drawing/2014/main" val="1303163898"/>
                  </a:ext>
                </a:extLst>
              </a:tr>
              <a:tr h="370224">
                <a:tc>
                  <a:txBody>
                    <a:bodyPr/>
                    <a:lstStyle/>
                    <a:p>
                      <a:r>
                        <a:rPr lang="en-GB" sz="1700" dirty="0"/>
                        <a:t>17:00-17:30</a:t>
                      </a:r>
                    </a:p>
                  </a:txBody>
                  <a:tcPr marL="84142" marR="84142" marT="42071" marB="42071"/>
                </a:tc>
                <a:tc>
                  <a:txBody>
                    <a:bodyPr/>
                    <a:lstStyle/>
                    <a:p>
                      <a:r>
                        <a:rPr lang="en-GB" sz="1700" dirty="0"/>
                        <a:t>Closing ceremony</a:t>
                      </a:r>
                    </a:p>
                  </a:txBody>
                  <a:tcPr marL="84142" marR="84142" marT="42071" marB="42071"/>
                </a:tc>
                <a:extLst>
                  <a:ext uri="{0D108BD9-81ED-4DB2-BD59-A6C34878D82A}">
                    <a16:rowId xmlns:a16="http://schemas.microsoft.com/office/drawing/2014/main" val="3840075036"/>
                  </a:ext>
                </a:extLst>
              </a:tr>
              <a:tr h="370224">
                <a:tc>
                  <a:txBody>
                    <a:bodyPr/>
                    <a:lstStyle/>
                    <a:p>
                      <a:r>
                        <a:rPr lang="en-GB" sz="1700" dirty="0"/>
                        <a:t>Monday Morning</a:t>
                      </a:r>
                    </a:p>
                  </a:txBody>
                  <a:tcPr marL="84142" marR="84142" marT="42071" marB="42071"/>
                </a:tc>
                <a:tc>
                  <a:txBody>
                    <a:bodyPr/>
                    <a:lstStyle/>
                    <a:p>
                      <a:r>
                        <a:rPr lang="en-GB" sz="1700" dirty="0"/>
                        <a:t>Price announcements </a:t>
                      </a:r>
                      <a:r>
                        <a:rPr lang="en-GB" sz="1700" dirty="0" err="1"/>
                        <a:t>Physoc</a:t>
                      </a:r>
                      <a:r>
                        <a:rPr lang="en-GB" sz="1700" dirty="0"/>
                        <a:t> social media</a:t>
                      </a:r>
                    </a:p>
                  </a:txBody>
                  <a:tcPr marL="84142" marR="84142" marT="42071" marB="42071"/>
                </a:tc>
                <a:extLst>
                  <a:ext uri="{0D108BD9-81ED-4DB2-BD59-A6C34878D82A}">
                    <a16:rowId xmlns:a16="http://schemas.microsoft.com/office/drawing/2014/main" val="3531234521"/>
                  </a:ext>
                </a:extLst>
              </a:tr>
            </a:tbl>
          </a:graphicData>
        </a:graphic>
      </p:graphicFrame>
    </p:spTree>
    <p:extLst>
      <p:ext uri="{BB962C8B-B14F-4D97-AF65-F5344CB8AC3E}">
        <p14:creationId xmlns:p14="http://schemas.microsoft.com/office/powerpoint/2010/main" val="946253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9">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BB376-81C8-A162-BD3F-76146237B0FA}"/>
              </a:ext>
            </a:extLst>
          </p:cNvPr>
          <p:cNvSpPr>
            <a:spLocks noGrp="1"/>
          </p:cNvSpPr>
          <p:nvPr>
            <p:ph type="title"/>
          </p:nvPr>
        </p:nvSpPr>
        <p:spPr>
          <a:xfrm>
            <a:off x="594360" y="687479"/>
            <a:ext cx="3444240" cy="1574874"/>
          </a:xfrm>
        </p:spPr>
        <p:txBody>
          <a:bodyPr anchor="b">
            <a:normAutofit/>
          </a:bodyPr>
          <a:lstStyle/>
          <a:p>
            <a:r>
              <a:rPr lang="en-GB" sz="3400"/>
              <a:t>Challenge &amp; prices</a:t>
            </a:r>
          </a:p>
        </p:txBody>
      </p:sp>
      <p:grpSp>
        <p:nvGrpSpPr>
          <p:cNvPr id="24" name="Group 23">
            <a:extLst>
              <a:ext uri="{FF2B5EF4-FFF2-40B4-BE49-F238E27FC236}">
                <a16:creationId xmlns:a16="http://schemas.microsoft.com/office/drawing/2014/main" id="{A41D73DD-160B-4885-A9CF-94EADD70D4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25" name="Rectangle 64">
              <a:extLst>
                <a:ext uri="{FF2B5EF4-FFF2-40B4-BE49-F238E27FC236}">
                  <a16:creationId xmlns:a16="http://schemas.microsoft.com/office/drawing/2014/main" id="{163DBB78-4E4E-4B2A-B257-CD3C2408A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DD0F509B-05E7-42D0-9A4A-9BBA9ABA4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FF4A0A03-6FCB-47AB-A889-ABEAF35DE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8A6A27D1-12E0-4FAD-8C16-8A32A4EF2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90BF3193-B4B0-4FDB-9734-8C9FABA53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AB0CFE0F-0383-4629-9009-F66B040A1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5C7EB065-8792-4BDB-9863-6F1BAA3C4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45ACE59D-97B6-4DD1-BB37-12C292F18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F2AAD78-5862-44FE-AB92-AF713D5F1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9BF96B3-92E5-4693-B918-69EDD8FD7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5B9B69C3-A82A-4F4F-A3C4-9D2B5AFAD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D3C38D4-9B11-4F5F-A279-1A30E0CFB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3100DDA4-8F42-4CB2-8921-3894F7BA0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A5936488-9C8D-40DA-BB04-6850F2235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1B9028EA-A394-4A9A-865A-E02D2D9AF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3E802313-55B4-481A-BFD3-000851BC8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708829DB-C817-49E6-9A68-CA180E94F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F6D48ED4-3DDF-47BF-87FA-07B83FD95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4796464F-801F-4ACF-8CA7-B166D8E42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EFBA0710-DB96-4132-8292-1ECBDADD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077DE3A-159C-8DB6-C803-E1C13BC37187}"/>
              </a:ext>
            </a:extLst>
          </p:cNvPr>
          <p:cNvSpPr>
            <a:spLocks noGrp="1"/>
          </p:cNvSpPr>
          <p:nvPr>
            <p:ph idx="1"/>
          </p:nvPr>
        </p:nvSpPr>
        <p:spPr>
          <a:xfrm>
            <a:off x="594360" y="3155626"/>
            <a:ext cx="3444240" cy="2935176"/>
          </a:xfrm>
        </p:spPr>
        <p:txBody>
          <a:bodyPr anchor="ctr">
            <a:normAutofit/>
          </a:bodyPr>
          <a:lstStyle/>
          <a:p>
            <a:pPr marL="0" indent="0">
              <a:buNone/>
            </a:pPr>
            <a:r>
              <a:rPr lang="en-GB" sz="1800" dirty="0"/>
              <a:t>Solving binary optimisation problems with </a:t>
            </a:r>
            <a:r>
              <a:rPr lang="en-GB" sz="1800" dirty="0" err="1"/>
              <a:t>OpenQAOA</a:t>
            </a:r>
            <a:r>
              <a:rPr lang="en-GB" sz="1800" dirty="0"/>
              <a:t> (</a:t>
            </a:r>
            <a:r>
              <a:rPr lang="en-GB" sz="1800" b="0" i="0" dirty="0">
                <a:effectLst/>
                <a:latin typeface="Lucida Grande"/>
              </a:rPr>
              <a:t>open-source multi-backend Software Development Kit)</a:t>
            </a:r>
            <a:endParaRPr lang="en-GB" sz="1800" dirty="0"/>
          </a:p>
        </p:txBody>
      </p:sp>
      <p:pic>
        <p:nvPicPr>
          <p:cNvPr id="6" name="Picture 5">
            <a:extLst>
              <a:ext uri="{FF2B5EF4-FFF2-40B4-BE49-F238E27FC236}">
                <a16:creationId xmlns:a16="http://schemas.microsoft.com/office/drawing/2014/main" id="{32D308F0-6DC2-A505-8237-53ED937CE535}"/>
              </a:ext>
            </a:extLst>
          </p:cNvPr>
          <p:cNvPicPr>
            <a:picLocks noChangeAspect="1"/>
          </p:cNvPicPr>
          <p:nvPr/>
        </p:nvPicPr>
        <p:blipFill rotWithShape="1">
          <a:blip r:embed="rId2"/>
          <a:srcRect l="31855" r="25463"/>
          <a:stretch/>
        </p:blipFill>
        <p:spPr>
          <a:xfrm>
            <a:off x="4466900" y="531074"/>
            <a:ext cx="3566160" cy="5577118"/>
          </a:xfrm>
          <a:prstGeom prst="rect">
            <a:avLst/>
          </a:prstGeom>
        </p:spPr>
      </p:pic>
      <p:pic>
        <p:nvPicPr>
          <p:cNvPr id="5" name="Picture 4">
            <a:extLst>
              <a:ext uri="{FF2B5EF4-FFF2-40B4-BE49-F238E27FC236}">
                <a16:creationId xmlns:a16="http://schemas.microsoft.com/office/drawing/2014/main" id="{64F12D00-1DF7-8E25-48D6-9337C18A2A46}"/>
              </a:ext>
            </a:extLst>
          </p:cNvPr>
          <p:cNvPicPr>
            <a:picLocks noChangeAspect="1"/>
          </p:cNvPicPr>
          <p:nvPr/>
        </p:nvPicPr>
        <p:blipFill rotWithShape="1">
          <a:blip r:embed="rId3"/>
          <a:srcRect l="29250" r="23433" b="2"/>
          <a:stretch/>
        </p:blipFill>
        <p:spPr>
          <a:xfrm>
            <a:off x="8321044" y="531074"/>
            <a:ext cx="3566160" cy="5577118"/>
          </a:xfrm>
          <a:prstGeom prst="rect">
            <a:avLst/>
          </a:prstGeom>
        </p:spPr>
      </p:pic>
      <p:sp>
        <p:nvSpPr>
          <p:cNvPr id="46" name="Rectangle 45">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75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278A-6B3A-B6B3-6B6F-DFC822F5DD7F}"/>
              </a:ext>
            </a:extLst>
          </p:cNvPr>
          <p:cNvSpPr>
            <a:spLocks noGrp="1"/>
          </p:cNvSpPr>
          <p:nvPr>
            <p:ph type="title"/>
          </p:nvPr>
        </p:nvSpPr>
        <p:spPr>
          <a:xfrm>
            <a:off x="1419223" y="1585343"/>
            <a:ext cx="10515600" cy="1150063"/>
          </a:xfrm>
        </p:spPr>
        <p:txBody>
          <a:bodyPr/>
          <a:lstStyle/>
          <a:p>
            <a:r>
              <a:rPr lang="en-GB" dirty="0">
                <a:latin typeface="Arial Black" panose="020B0A04020102020204" pitchFamily="34" charset="0"/>
              </a:rPr>
              <a:t>Submission through GitHub</a:t>
            </a:r>
          </a:p>
        </p:txBody>
      </p:sp>
      <p:pic>
        <p:nvPicPr>
          <p:cNvPr id="5" name="Picture 4">
            <a:extLst>
              <a:ext uri="{FF2B5EF4-FFF2-40B4-BE49-F238E27FC236}">
                <a16:creationId xmlns:a16="http://schemas.microsoft.com/office/drawing/2014/main" id="{BD28B552-A729-0979-B236-3CE049924AC6}"/>
              </a:ext>
            </a:extLst>
          </p:cNvPr>
          <p:cNvPicPr>
            <a:picLocks noChangeAspect="1"/>
          </p:cNvPicPr>
          <p:nvPr/>
        </p:nvPicPr>
        <p:blipFill>
          <a:blip r:embed="rId2"/>
          <a:stretch>
            <a:fillRect/>
          </a:stretch>
        </p:blipFill>
        <p:spPr>
          <a:xfrm>
            <a:off x="-2" y="-61912"/>
            <a:ext cx="12192000" cy="1626474"/>
          </a:xfrm>
          <a:prstGeom prst="rect">
            <a:avLst/>
          </a:prstGeom>
        </p:spPr>
      </p:pic>
      <p:pic>
        <p:nvPicPr>
          <p:cNvPr id="7" name="Picture 6">
            <a:extLst>
              <a:ext uri="{FF2B5EF4-FFF2-40B4-BE49-F238E27FC236}">
                <a16:creationId xmlns:a16="http://schemas.microsoft.com/office/drawing/2014/main" id="{28EF4EDB-34C3-15BD-D764-FA6006381866}"/>
              </a:ext>
            </a:extLst>
          </p:cNvPr>
          <p:cNvPicPr>
            <a:picLocks noChangeAspect="1"/>
          </p:cNvPicPr>
          <p:nvPr/>
        </p:nvPicPr>
        <p:blipFill rotWithShape="1">
          <a:blip r:embed="rId3"/>
          <a:srcRect r="29851"/>
          <a:stretch/>
        </p:blipFill>
        <p:spPr>
          <a:xfrm>
            <a:off x="360793" y="2631497"/>
            <a:ext cx="5419727" cy="3549903"/>
          </a:xfrm>
          <a:prstGeom prst="rect">
            <a:avLst/>
          </a:prstGeom>
        </p:spPr>
      </p:pic>
      <p:sp>
        <p:nvSpPr>
          <p:cNvPr id="8" name="TextBox 7">
            <a:extLst>
              <a:ext uri="{FF2B5EF4-FFF2-40B4-BE49-F238E27FC236}">
                <a16:creationId xmlns:a16="http://schemas.microsoft.com/office/drawing/2014/main" id="{D23A7DFA-EDEF-3F26-FDC4-7561CE4DD8B7}"/>
              </a:ext>
            </a:extLst>
          </p:cNvPr>
          <p:cNvSpPr txBox="1"/>
          <p:nvPr/>
        </p:nvSpPr>
        <p:spPr>
          <a:xfrm>
            <a:off x="485484" y="6430781"/>
            <a:ext cx="12793519" cy="338554"/>
          </a:xfrm>
          <a:prstGeom prst="rect">
            <a:avLst/>
          </a:prstGeom>
          <a:noFill/>
        </p:spPr>
        <p:txBody>
          <a:bodyPr wrap="square" rtlCol="0">
            <a:spAutoFit/>
          </a:bodyPr>
          <a:lstStyle/>
          <a:p>
            <a:r>
              <a:rPr lang="en-GB" sz="1600" dirty="0">
                <a:solidFill>
                  <a:schemeClr val="accent1"/>
                </a:solidFill>
                <a:latin typeface="Arial" panose="020B0604020202020204" pitchFamily="34" charset="0"/>
                <a:cs typeface="Arial" panose="020B0604020202020204" pitchFamily="34" charset="0"/>
              </a:rPr>
              <a:t>https://github.com/Bath-s-2023-Quantum-Bootcamp/Solving-binary-optimisation-problems-with-OpenQAOA-Submissions</a:t>
            </a:r>
          </a:p>
        </p:txBody>
      </p:sp>
      <p:pic>
        <p:nvPicPr>
          <p:cNvPr id="9" name="Picture 8">
            <a:extLst>
              <a:ext uri="{FF2B5EF4-FFF2-40B4-BE49-F238E27FC236}">
                <a16:creationId xmlns:a16="http://schemas.microsoft.com/office/drawing/2014/main" id="{07AE9080-133A-8C37-EFE4-36B6FFC414A3}"/>
              </a:ext>
            </a:extLst>
          </p:cNvPr>
          <p:cNvPicPr>
            <a:picLocks noChangeAspect="1"/>
          </p:cNvPicPr>
          <p:nvPr/>
        </p:nvPicPr>
        <p:blipFill>
          <a:blip r:embed="rId4"/>
          <a:stretch>
            <a:fillRect/>
          </a:stretch>
        </p:blipFill>
        <p:spPr>
          <a:xfrm>
            <a:off x="6780741" y="2860097"/>
            <a:ext cx="4944533" cy="2781300"/>
          </a:xfrm>
          <a:prstGeom prst="rect">
            <a:avLst/>
          </a:prstGeom>
        </p:spPr>
      </p:pic>
    </p:spTree>
    <p:extLst>
      <p:ext uri="{BB962C8B-B14F-4D97-AF65-F5344CB8AC3E}">
        <p14:creationId xmlns:p14="http://schemas.microsoft.com/office/powerpoint/2010/main" val="1295713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9DCF5-F83C-A81C-34B3-6BBAAA6F2F9B}"/>
              </a:ext>
            </a:extLst>
          </p:cNvPr>
          <p:cNvSpPr>
            <a:spLocks noGrp="1"/>
          </p:cNvSpPr>
          <p:nvPr>
            <p:ph type="title"/>
          </p:nvPr>
        </p:nvSpPr>
        <p:spPr>
          <a:xfrm>
            <a:off x="411480" y="991443"/>
            <a:ext cx="4502858" cy="1087819"/>
          </a:xfrm>
        </p:spPr>
        <p:txBody>
          <a:bodyPr anchor="b">
            <a:normAutofit/>
          </a:bodyPr>
          <a:lstStyle/>
          <a:p>
            <a:r>
              <a:rPr lang="en-GB" sz="3400"/>
              <a:t>Sleep</a:t>
            </a:r>
          </a:p>
        </p:txBody>
      </p:sp>
      <p:sp>
        <p:nvSpPr>
          <p:cNvPr id="33"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2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163764D-FE27-7495-CCA9-D9FAAD241BB3}"/>
              </a:ext>
            </a:extLst>
          </p:cNvPr>
          <p:cNvSpPr>
            <a:spLocks noGrp="1"/>
          </p:cNvSpPr>
          <p:nvPr>
            <p:ph idx="1"/>
          </p:nvPr>
        </p:nvSpPr>
        <p:spPr>
          <a:xfrm>
            <a:off x="411480" y="2684095"/>
            <a:ext cx="4502858" cy="3492868"/>
          </a:xfrm>
        </p:spPr>
        <p:txBody>
          <a:bodyPr>
            <a:normAutofit/>
          </a:bodyPr>
          <a:lstStyle/>
          <a:p>
            <a:r>
              <a:rPr lang="en-GB" sz="1800"/>
              <a:t>14:00-20:00</a:t>
            </a:r>
          </a:p>
          <a:p>
            <a:r>
              <a:rPr lang="en-GB" sz="1800"/>
              <a:t>08:00-14:00</a:t>
            </a:r>
          </a:p>
        </p:txBody>
      </p:sp>
      <p:pic>
        <p:nvPicPr>
          <p:cNvPr id="5" name="Picture 4">
            <a:extLst>
              <a:ext uri="{FF2B5EF4-FFF2-40B4-BE49-F238E27FC236}">
                <a16:creationId xmlns:a16="http://schemas.microsoft.com/office/drawing/2014/main" id="{E315F9C1-35FA-CE13-0E39-0426B1059DBC}"/>
              </a:ext>
            </a:extLst>
          </p:cNvPr>
          <p:cNvPicPr>
            <a:picLocks noChangeAspect="1"/>
          </p:cNvPicPr>
          <p:nvPr/>
        </p:nvPicPr>
        <p:blipFill rotWithShape="1">
          <a:blip r:embed="rId2"/>
          <a:srcRect t="3017" r="-2" b="-2"/>
          <a:stretch/>
        </p:blipFill>
        <p:spPr>
          <a:xfrm>
            <a:off x="5385816" y="-2"/>
            <a:ext cx="6806184" cy="6858001"/>
          </a:xfrm>
          <a:prstGeom prst="rect">
            <a:avLst/>
          </a:prstGeom>
        </p:spPr>
      </p:pic>
      <p:pic>
        <p:nvPicPr>
          <p:cNvPr id="6" name="Picture 5">
            <a:extLst>
              <a:ext uri="{FF2B5EF4-FFF2-40B4-BE49-F238E27FC236}">
                <a16:creationId xmlns:a16="http://schemas.microsoft.com/office/drawing/2014/main" id="{C6BC7AB8-0F20-3942-1C50-CEFE1AE24D46}"/>
              </a:ext>
            </a:extLst>
          </p:cNvPr>
          <p:cNvPicPr>
            <a:picLocks noChangeAspect="1"/>
          </p:cNvPicPr>
          <p:nvPr/>
        </p:nvPicPr>
        <p:blipFill>
          <a:blip r:embed="rId3"/>
          <a:stretch>
            <a:fillRect/>
          </a:stretch>
        </p:blipFill>
        <p:spPr>
          <a:xfrm>
            <a:off x="411479" y="4073654"/>
            <a:ext cx="4123182" cy="2153901"/>
          </a:xfrm>
          <a:prstGeom prst="rect">
            <a:avLst/>
          </a:prstGeom>
        </p:spPr>
      </p:pic>
    </p:spTree>
    <p:extLst>
      <p:ext uri="{BB962C8B-B14F-4D97-AF65-F5344CB8AC3E}">
        <p14:creationId xmlns:p14="http://schemas.microsoft.com/office/powerpoint/2010/main" val="357846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on Coloured Gadgets">
            <a:extLst>
              <a:ext uri="{FF2B5EF4-FFF2-40B4-BE49-F238E27FC236}">
                <a16:creationId xmlns:a16="http://schemas.microsoft.com/office/drawing/2014/main" id="{9BD45BED-2B1C-5A10-7692-B12EC60405D6}"/>
              </a:ext>
            </a:extLst>
          </p:cNvPr>
          <p:cNvPicPr>
            <a:picLocks noChangeAspect="1"/>
          </p:cNvPicPr>
          <p:nvPr/>
        </p:nvPicPr>
        <p:blipFill rotWithShape="1">
          <a:blip r:embed="rId3">
            <a:alphaModFix amt="35000"/>
          </a:blip>
          <a:srcRect b="20775"/>
          <a:stretch/>
        </p:blipFill>
        <p:spPr>
          <a:xfrm>
            <a:off x="20" y="1"/>
            <a:ext cx="12191980" cy="6857999"/>
          </a:xfrm>
          <a:prstGeom prst="rect">
            <a:avLst/>
          </a:prstGeom>
        </p:spPr>
      </p:pic>
      <p:sp>
        <p:nvSpPr>
          <p:cNvPr id="2" name="Title 1">
            <a:extLst>
              <a:ext uri="{FF2B5EF4-FFF2-40B4-BE49-F238E27FC236}">
                <a16:creationId xmlns:a16="http://schemas.microsoft.com/office/drawing/2014/main" id="{E8EB19B6-2FAE-0DFB-A300-890C25E93D28}"/>
              </a:ext>
            </a:extLst>
          </p:cNvPr>
          <p:cNvSpPr>
            <a:spLocks noGrp="1"/>
          </p:cNvSpPr>
          <p:nvPr>
            <p:ph type="title"/>
          </p:nvPr>
        </p:nvSpPr>
        <p:spPr>
          <a:xfrm>
            <a:off x="838201" y="1065862"/>
            <a:ext cx="3313164" cy="4726276"/>
          </a:xfrm>
        </p:spPr>
        <p:txBody>
          <a:bodyPr>
            <a:normAutofit/>
          </a:bodyPr>
          <a:lstStyle/>
          <a:p>
            <a:pPr algn="r"/>
            <a:r>
              <a:rPr lang="en-GB" sz="4000">
                <a:solidFill>
                  <a:srgbClr val="FFFFFF"/>
                </a:solidFill>
              </a:rPr>
              <a:t>What are we doing today?</a:t>
            </a:r>
          </a:p>
        </p:txBody>
      </p:sp>
      <p:cxnSp>
        <p:nvCxnSpPr>
          <p:cNvPr id="36" name="Straight Connector 3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241EF2BE-191D-5C24-4E8C-302962509B6F}"/>
              </a:ext>
            </a:extLst>
          </p:cNvPr>
          <p:cNvSpPr>
            <a:spLocks noGrp="1"/>
          </p:cNvSpPr>
          <p:nvPr>
            <p:ph idx="1"/>
          </p:nvPr>
        </p:nvSpPr>
        <p:spPr>
          <a:xfrm>
            <a:off x="5155379" y="1065862"/>
            <a:ext cx="5744685" cy="4726276"/>
          </a:xfrm>
        </p:spPr>
        <p:txBody>
          <a:bodyPr anchor="ctr">
            <a:normAutofit/>
          </a:bodyPr>
          <a:lstStyle/>
          <a:p>
            <a:r>
              <a:rPr lang="en-GB" sz="2000" dirty="0">
                <a:solidFill>
                  <a:srgbClr val="FFFFFF"/>
                </a:solidFill>
              </a:rPr>
              <a:t>Learning about quantum tech</a:t>
            </a:r>
          </a:p>
          <a:p>
            <a:r>
              <a:rPr lang="en-GB" sz="2000" dirty="0">
                <a:solidFill>
                  <a:srgbClr val="FFFFFF"/>
                </a:solidFill>
              </a:rPr>
              <a:t>Playing with Quantum Software</a:t>
            </a:r>
          </a:p>
          <a:p>
            <a:r>
              <a:rPr lang="en-GB" sz="2000" dirty="0">
                <a:solidFill>
                  <a:srgbClr val="FFFFFF"/>
                </a:solidFill>
              </a:rPr>
              <a:t>Hearing from experts in the Quantum arena</a:t>
            </a:r>
          </a:p>
          <a:p>
            <a:r>
              <a:rPr lang="en-GB" sz="2000" dirty="0">
                <a:solidFill>
                  <a:srgbClr val="FFFFFF"/>
                </a:solidFill>
              </a:rPr>
              <a:t>Having fun!</a:t>
            </a:r>
          </a:p>
        </p:txBody>
      </p:sp>
    </p:spTree>
    <p:extLst>
      <p:ext uri="{BB962C8B-B14F-4D97-AF65-F5344CB8AC3E}">
        <p14:creationId xmlns:p14="http://schemas.microsoft.com/office/powerpoint/2010/main" val="406945762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nfetti falling through the air against a blue background">
            <a:extLst>
              <a:ext uri="{FF2B5EF4-FFF2-40B4-BE49-F238E27FC236}">
                <a16:creationId xmlns:a16="http://schemas.microsoft.com/office/drawing/2014/main" id="{AB169C16-6909-3040-783B-080879C84AA8}"/>
              </a:ext>
            </a:extLst>
          </p:cNvPr>
          <p:cNvPicPr>
            <a:picLocks noChangeAspect="1"/>
          </p:cNvPicPr>
          <p:nvPr/>
        </p:nvPicPr>
        <p:blipFill rotWithShape="1">
          <a:blip r:embed="rId2"/>
          <a:srcRect t="15414"/>
          <a:stretch/>
        </p:blipFill>
        <p:spPr>
          <a:xfrm>
            <a:off x="-1" y="10"/>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A31335-E005-E6FC-0038-8F6EAA8C4D8C}"/>
              </a:ext>
            </a:extLst>
          </p:cNvPr>
          <p:cNvSpPr>
            <a:spLocks noGrp="1"/>
          </p:cNvSpPr>
          <p:nvPr>
            <p:ph type="title"/>
          </p:nvPr>
        </p:nvSpPr>
        <p:spPr>
          <a:xfrm>
            <a:off x="709448" y="1913950"/>
            <a:ext cx="4204137" cy="1342754"/>
          </a:xfrm>
        </p:spPr>
        <p:txBody>
          <a:bodyPr>
            <a:normAutofit/>
          </a:bodyPr>
          <a:lstStyle/>
          <a:p>
            <a:pPr algn="ctr"/>
            <a:r>
              <a:rPr lang="en-GB" sz="3600"/>
              <a:t>Surprise Events</a:t>
            </a:r>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7E27A6-A0D0-E596-EBCD-19DF293EB1A4}"/>
              </a:ext>
            </a:extLst>
          </p:cNvPr>
          <p:cNvSpPr>
            <a:spLocks noGrp="1"/>
          </p:cNvSpPr>
          <p:nvPr>
            <p:ph idx="1"/>
          </p:nvPr>
        </p:nvSpPr>
        <p:spPr>
          <a:xfrm>
            <a:off x="525516" y="3417573"/>
            <a:ext cx="4593021" cy="2619839"/>
          </a:xfrm>
        </p:spPr>
        <p:txBody>
          <a:bodyPr anchor="ctr">
            <a:normAutofit/>
          </a:bodyPr>
          <a:lstStyle/>
          <a:p>
            <a:pPr marL="0" indent="0">
              <a:buNone/>
            </a:pPr>
            <a:r>
              <a:rPr lang="en-GB" sz="1800" dirty="0"/>
              <a:t>Look out for flash events at:</a:t>
            </a:r>
          </a:p>
          <a:p>
            <a:r>
              <a:rPr lang="en-GB" sz="1800" dirty="0"/>
              <a:t>18:00 on Saturday</a:t>
            </a:r>
          </a:p>
          <a:p>
            <a:r>
              <a:rPr lang="en-GB" sz="1800" dirty="0"/>
              <a:t>09:00 on Sunday</a:t>
            </a:r>
          </a:p>
        </p:txBody>
      </p:sp>
    </p:spTree>
    <p:extLst>
      <p:ext uri="{BB962C8B-B14F-4D97-AF65-F5344CB8AC3E}">
        <p14:creationId xmlns:p14="http://schemas.microsoft.com/office/powerpoint/2010/main" val="2108985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4C825F-3ACC-6ABC-4081-0C5E75F5960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schedule</a:t>
            </a:r>
          </a:p>
        </p:txBody>
      </p:sp>
      <p:graphicFrame>
        <p:nvGraphicFramePr>
          <p:cNvPr id="3" name="Table 5">
            <a:extLst>
              <a:ext uri="{FF2B5EF4-FFF2-40B4-BE49-F238E27FC236}">
                <a16:creationId xmlns:a16="http://schemas.microsoft.com/office/drawing/2014/main" id="{5B4148EB-462F-5AA5-CA69-66ADA70AC669}"/>
              </a:ext>
            </a:extLst>
          </p:cNvPr>
          <p:cNvGraphicFramePr>
            <a:graphicFrameLocks noGrp="1"/>
          </p:cNvGraphicFramePr>
          <p:nvPr>
            <p:extLst>
              <p:ext uri="{D42A27DB-BD31-4B8C-83A1-F6EECF244321}">
                <p14:modId xmlns:p14="http://schemas.microsoft.com/office/powerpoint/2010/main" val="3612847430"/>
              </p:ext>
            </p:extLst>
          </p:nvPr>
        </p:nvGraphicFramePr>
        <p:xfrm>
          <a:off x="4576671" y="467208"/>
          <a:ext cx="7077263" cy="5183136"/>
        </p:xfrm>
        <a:graphic>
          <a:graphicData uri="http://schemas.openxmlformats.org/drawingml/2006/table">
            <a:tbl>
              <a:tblPr firstRow="1" bandRow="1">
                <a:tableStyleId>{8EC20E35-A176-4012-BC5E-935CFFF8708E}</a:tableStyleId>
              </a:tblPr>
              <a:tblGrid>
                <a:gridCol w="2779018">
                  <a:extLst>
                    <a:ext uri="{9D8B030D-6E8A-4147-A177-3AD203B41FA5}">
                      <a16:colId xmlns:a16="http://schemas.microsoft.com/office/drawing/2014/main" val="709499193"/>
                    </a:ext>
                  </a:extLst>
                </a:gridCol>
                <a:gridCol w="4298245">
                  <a:extLst>
                    <a:ext uri="{9D8B030D-6E8A-4147-A177-3AD203B41FA5}">
                      <a16:colId xmlns:a16="http://schemas.microsoft.com/office/drawing/2014/main" val="2356740976"/>
                    </a:ext>
                  </a:extLst>
                </a:gridCol>
              </a:tblGrid>
              <a:tr h="370224">
                <a:tc>
                  <a:txBody>
                    <a:bodyPr/>
                    <a:lstStyle/>
                    <a:p>
                      <a:r>
                        <a:rPr lang="en-GB" sz="1700" dirty="0"/>
                        <a:t>Date &amp; Time</a:t>
                      </a:r>
                    </a:p>
                  </a:txBody>
                  <a:tcPr marL="84142" marR="84142" marT="42071" marB="42071"/>
                </a:tc>
                <a:tc>
                  <a:txBody>
                    <a:bodyPr/>
                    <a:lstStyle/>
                    <a:p>
                      <a:r>
                        <a:rPr lang="en-GB" sz="1700" dirty="0"/>
                        <a:t>Event</a:t>
                      </a:r>
                    </a:p>
                  </a:txBody>
                  <a:tcPr marL="84142" marR="84142" marT="42071" marB="42071"/>
                </a:tc>
                <a:extLst>
                  <a:ext uri="{0D108BD9-81ED-4DB2-BD59-A6C34878D82A}">
                    <a16:rowId xmlns:a16="http://schemas.microsoft.com/office/drawing/2014/main" val="3538129894"/>
                  </a:ext>
                </a:extLst>
              </a:tr>
              <a:tr h="370224">
                <a:tc>
                  <a:txBody>
                    <a:bodyPr/>
                    <a:lstStyle/>
                    <a:p>
                      <a:r>
                        <a:rPr lang="en-GB" sz="1700"/>
                        <a:t>Saturday 18th / 9:00-10:00</a:t>
                      </a:r>
                    </a:p>
                  </a:txBody>
                  <a:tcPr marL="84142" marR="84142" marT="42071" marB="42071"/>
                </a:tc>
                <a:tc>
                  <a:txBody>
                    <a:bodyPr/>
                    <a:lstStyle/>
                    <a:p>
                      <a:r>
                        <a:rPr lang="en-GB" sz="1700"/>
                        <a:t>Opening Ceremony</a:t>
                      </a:r>
                    </a:p>
                  </a:txBody>
                  <a:tcPr marL="84142" marR="84142" marT="42071" marB="42071"/>
                </a:tc>
                <a:extLst>
                  <a:ext uri="{0D108BD9-81ED-4DB2-BD59-A6C34878D82A}">
                    <a16:rowId xmlns:a16="http://schemas.microsoft.com/office/drawing/2014/main" val="4202105038"/>
                  </a:ext>
                </a:extLst>
              </a:tr>
              <a:tr h="370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a:t> 10:00-10:30</a:t>
                      </a:r>
                    </a:p>
                  </a:txBody>
                  <a:tcPr marL="84142" marR="84142" marT="42071" marB="42071"/>
                </a:tc>
                <a:tc>
                  <a:txBody>
                    <a:bodyPr/>
                    <a:lstStyle/>
                    <a:p>
                      <a:r>
                        <a:rPr lang="en-GB" sz="1700"/>
                        <a:t>Quantum 101</a:t>
                      </a:r>
                    </a:p>
                  </a:txBody>
                  <a:tcPr marL="84142" marR="84142" marT="42071" marB="42071"/>
                </a:tc>
                <a:extLst>
                  <a:ext uri="{0D108BD9-81ED-4DB2-BD59-A6C34878D82A}">
                    <a16:rowId xmlns:a16="http://schemas.microsoft.com/office/drawing/2014/main" val="741339195"/>
                  </a:ext>
                </a:extLst>
              </a:tr>
              <a:tr h="370224">
                <a:tc>
                  <a:txBody>
                    <a:bodyPr/>
                    <a:lstStyle/>
                    <a:p>
                      <a:r>
                        <a:rPr lang="en-GB" sz="1700"/>
                        <a:t>10:30-11:00</a:t>
                      </a:r>
                    </a:p>
                  </a:txBody>
                  <a:tcPr marL="84142" marR="84142" marT="42071" marB="42071"/>
                </a:tc>
                <a:tc>
                  <a:txBody>
                    <a:bodyPr/>
                    <a:lstStyle/>
                    <a:p>
                      <a:r>
                        <a:rPr lang="en-GB" sz="1700" b="0" dirty="0"/>
                        <a:t>Python 101</a:t>
                      </a:r>
                    </a:p>
                  </a:txBody>
                  <a:tcPr marL="84142" marR="84142" marT="42071" marB="42071"/>
                </a:tc>
                <a:extLst>
                  <a:ext uri="{0D108BD9-81ED-4DB2-BD59-A6C34878D82A}">
                    <a16:rowId xmlns:a16="http://schemas.microsoft.com/office/drawing/2014/main" val="3933159382"/>
                  </a:ext>
                </a:extLst>
              </a:tr>
              <a:tr h="370224">
                <a:tc>
                  <a:txBody>
                    <a:bodyPr/>
                    <a:lstStyle/>
                    <a:p>
                      <a:r>
                        <a:rPr lang="en-GB" sz="1700"/>
                        <a:t>11:00-12:00</a:t>
                      </a:r>
                    </a:p>
                  </a:txBody>
                  <a:tcPr marL="84142" marR="84142" marT="42071" marB="42071"/>
                </a:tc>
                <a:tc>
                  <a:txBody>
                    <a:bodyPr/>
                    <a:lstStyle/>
                    <a:p>
                      <a:r>
                        <a:rPr lang="en-GB" sz="1700"/>
                        <a:t>Sponsor talk</a:t>
                      </a:r>
                    </a:p>
                  </a:txBody>
                  <a:tcPr marL="84142" marR="84142" marT="42071" marB="42071"/>
                </a:tc>
                <a:extLst>
                  <a:ext uri="{0D108BD9-81ED-4DB2-BD59-A6C34878D82A}">
                    <a16:rowId xmlns:a16="http://schemas.microsoft.com/office/drawing/2014/main" val="351258080"/>
                  </a:ext>
                </a:extLst>
              </a:tr>
              <a:tr h="370224">
                <a:tc>
                  <a:txBody>
                    <a:bodyPr/>
                    <a:lstStyle/>
                    <a:p>
                      <a:r>
                        <a:rPr lang="en-GB" sz="1700"/>
                        <a:t>12:00-12:30</a:t>
                      </a:r>
                    </a:p>
                  </a:txBody>
                  <a:tcPr marL="84142" marR="84142" marT="42071" marB="42071"/>
                </a:tc>
                <a:tc>
                  <a:txBody>
                    <a:bodyPr/>
                    <a:lstStyle/>
                    <a:p>
                      <a:r>
                        <a:rPr lang="en-GB" sz="1700"/>
                        <a:t>qBraid</a:t>
                      </a:r>
                    </a:p>
                  </a:txBody>
                  <a:tcPr marL="84142" marR="84142" marT="42071" marB="42071"/>
                </a:tc>
                <a:extLst>
                  <a:ext uri="{0D108BD9-81ED-4DB2-BD59-A6C34878D82A}">
                    <a16:rowId xmlns:a16="http://schemas.microsoft.com/office/drawing/2014/main" val="2627192105"/>
                  </a:ext>
                </a:extLst>
              </a:tr>
              <a:tr h="370224">
                <a:tc>
                  <a:txBody>
                    <a:bodyPr/>
                    <a:lstStyle/>
                    <a:p>
                      <a:r>
                        <a:rPr lang="en-GB" sz="1700"/>
                        <a:t>12:30-13:00</a:t>
                      </a:r>
                    </a:p>
                  </a:txBody>
                  <a:tcPr marL="84142" marR="84142" marT="42071" marB="42071"/>
                </a:tc>
                <a:tc>
                  <a:txBody>
                    <a:bodyPr/>
                    <a:lstStyle/>
                    <a:p>
                      <a:r>
                        <a:rPr lang="en-GB" sz="1700"/>
                        <a:t>Academic talk</a:t>
                      </a:r>
                    </a:p>
                  </a:txBody>
                  <a:tcPr marL="84142" marR="84142" marT="42071" marB="42071"/>
                </a:tc>
                <a:extLst>
                  <a:ext uri="{0D108BD9-81ED-4DB2-BD59-A6C34878D82A}">
                    <a16:rowId xmlns:a16="http://schemas.microsoft.com/office/drawing/2014/main" val="2721686081"/>
                  </a:ext>
                </a:extLst>
              </a:tr>
              <a:tr h="370224">
                <a:tc>
                  <a:txBody>
                    <a:bodyPr/>
                    <a:lstStyle/>
                    <a:p>
                      <a:r>
                        <a:rPr lang="en-GB" sz="1700"/>
                        <a:t>13:00-14:00</a:t>
                      </a:r>
                    </a:p>
                  </a:txBody>
                  <a:tcPr marL="84142" marR="84142" marT="42071" marB="42071"/>
                </a:tc>
                <a:tc>
                  <a:txBody>
                    <a:bodyPr/>
                    <a:lstStyle/>
                    <a:p>
                      <a:r>
                        <a:rPr lang="en-GB" sz="1700" b="0" dirty="0"/>
                        <a:t>Lunch Break</a:t>
                      </a:r>
                    </a:p>
                  </a:txBody>
                  <a:tcPr marL="84142" marR="84142" marT="42071" marB="42071"/>
                </a:tc>
                <a:extLst>
                  <a:ext uri="{0D108BD9-81ED-4DB2-BD59-A6C34878D82A}">
                    <a16:rowId xmlns:a16="http://schemas.microsoft.com/office/drawing/2014/main" val="2503121320"/>
                  </a:ext>
                </a:extLst>
              </a:tr>
              <a:tr h="370224">
                <a:tc>
                  <a:txBody>
                    <a:bodyPr/>
                    <a:lstStyle/>
                    <a:p>
                      <a:r>
                        <a:rPr lang="en-GB" sz="1700" dirty="0"/>
                        <a:t>14:00- Sunday 19</a:t>
                      </a:r>
                      <a:r>
                        <a:rPr lang="en-GB" sz="1700" baseline="30000" dirty="0"/>
                        <a:t>th</a:t>
                      </a:r>
                      <a:r>
                        <a:rPr lang="en-GB" sz="1700" dirty="0"/>
                        <a:t> 14:00</a:t>
                      </a:r>
                    </a:p>
                  </a:txBody>
                  <a:tcPr marL="84142" marR="84142" marT="42071" marB="42071"/>
                </a:tc>
                <a:tc>
                  <a:txBody>
                    <a:bodyPr/>
                    <a:lstStyle/>
                    <a:p>
                      <a:r>
                        <a:rPr lang="en-GB" sz="1700" dirty="0"/>
                        <a:t>Coding period</a:t>
                      </a:r>
                    </a:p>
                  </a:txBody>
                  <a:tcPr marL="84142" marR="84142" marT="42071" marB="42071"/>
                </a:tc>
                <a:extLst>
                  <a:ext uri="{0D108BD9-81ED-4DB2-BD59-A6C34878D82A}">
                    <a16:rowId xmlns:a16="http://schemas.microsoft.com/office/drawing/2014/main" val="256817098"/>
                  </a:ext>
                </a:extLst>
              </a:tr>
              <a:tr h="370224">
                <a:tc>
                  <a:txBody>
                    <a:bodyPr/>
                    <a:lstStyle/>
                    <a:p>
                      <a:r>
                        <a:rPr lang="en-GB" sz="1700" dirty="0"/>
                        <a:t>14:00-16:00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b="0" dirty="0"/>
                        <a:t>Lunch Break</a:t>
                      </a:r>
                    </a:p>
                  </a:txBody>
                  <a:tcPr marL="84142" marR="84142" marT="42071" marB="42071"/>
                </a:tc>
                <a:extLst>
                  <a:ext uri="{0D108BD9-81ED-4DB2-BD59-A6C34878D82A}">
                    <a16:rowId xmlns:a16="http://schemas.microsoft.com/office/drawing/2014/main" val="2963451722"/>
                  </a:ext>
                </a:extLst>
              </a:tr>
              <a:tr h="370224">
                <a:tc>
                  <a:txBody>
                    <a:bodyPr/>
                    <a:lstStyle/>
                    <a:p>
                      <a:r>
                        <a:rPr lang="en-GB" sz="1700" b="1" dirty="0"/>
                        <a:t>16:00-16:30</a:t>
                      </a:r>
                    </a:p>
                  </a:txBody>
                  <a:tcPr marL="84142" marR="84142" marT="42071" marB="42071"/>
                </a:tc>
                <a:tc>
                  <a:txBody>
                    <a:bodyPr/>
                    <a:lstStyle/>
                    <a:p>
                      <a:r>
                        <a:rPr lang="en-GB" sz="1700" b="1" dirty="0"/>
                        <a:t>Quantum Universal Education</a:t>
                      </a:r>
                    </a:p>
                  </a:txBody>
                  <a:tcPr marL="84142" marR="84142" marT="42071" marB="42071"/>
                </a:tc>
                <a:extLst>
                  <a:ext uri="{0D108BD9-81ED-4DB2-BD59-A6C34878D82A}">
                    <a16:rowId xmlns:a16="http://schemas.microsoft.com/office/drawing/2014/main" val="1953893467"/>
                  </a:ext>
                </a:extLst>
              </a:tr>
              <a:tr h="370224">
                <a:tc>
                  <a:txBody>
                    <a:bodyPr/>
                    <a:lstStyle/>
                    <a:p>
                      <a:r>
                        <a:rPr lang="en-GB" sz="1700" b="1" dirty="0"/>
                        <a:t>16:30-17:00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b="1" dirty="0"/>
                        <a:t>WOMANIUM</a:t>
                      </a:r>
                    </a:p>
                  </a:txBody>
                  <a:tcPr marL="84142" marR="84142" marT="42071" marB="42071"/>
                </a:tc>
                <a:extLst>
                  <a:ext uri="{0D108BD9-81ED-4DB2-BD59-A6C34878D82A}">
                    <a16:rowId xmlns:a16="http://schemas.microsoft.com/office/drawing/2014/main" val="1303163898"/>
                  </a:ext>
                </a:extLst>
              </a:tr>
              <a:tr h="370224">
                <a:tc>
                  <a:txBody>
                    <a:bodyPr/>
                    <a:lstStyle/>
                    <a:p>
                      <a:r>
                        <a:rPr lang="en-GB" sz="1700" dirty="0"/>
                        <a:t>17:00-17:30</a:t>
                      </a:r>
                    </a:p>
                  </a:txBody>
                  <a:tcPr marL="84142" marR="84142" marT="42071" marB="42071"/>
                </a:tc>
                <a:tc>
                  <a:txBody>
                    <a:bodyPr/>
                    <a:lstStyle/>
                    <a:p>
                      <a:r>
                        <a:rPr lang="en-GB" sz="1700" dirty="0"/>
                        <a:t>Closing ceremony</a:t>
                      </a:r>
                    </a:p>
                  </a:txBody>
                  <a:tcPr marL="84142" marR="84142" marT="42071" marB="42071"/>
                </a:tc>
                <a:extLst>
                  <a:ext uri="{0D108BD9-81ED-4DB2-BD59-A6C34878D82A}">
                    <a16:rowId xmlns:a16="http://schemas.microsoft.com/office/drawing/2014/main" val="3840075036"/>
                  </a:ext>
                </a:extLst>
              </a:tr>
              <a:tr h="370224">
                <a:tc>
                  <a:txBody>
                    <a:bodyPr/>
                    <a:lstStyle/>
                    <a:p>
                      <a:r>
                        <a:rPr lang="en-GB" sz="1700" dirty="0"/>
                        <a:t>Monday Morning</a:t>
                      </a:r>
                    </a:p>
                  </a:txBody>
                  <a:tcPr marL="84142" marR="84142" marT="42071" marB="42071"/>
                </a:tc>
                <a:tc>
                  <a:txBody>
                    <a:bodyPr/>
                    <a:lstStyle/>
                    <a:p>
                      <a:r>
                        <a:rPr lang="en-GB" sz="1700" dirty="0"/>
                        <a:t>Price announcements </a:t>
                      </a:r>
                      <a:r>
                        <a:rPr lang="en-GB" sz="1700" dirty="0" err="1"/>
                        <a:t>Physoc</a:t>
                      </a:r>
                      <a:r>
                        <a:rPr lang="en-GB" sz="1700" dirty="0"/>
                        <a:t> social media</a:t>
                      </a:r>
                    </a:p>
                  </a:txBody>
                  <a:tcPr marL="84142" marR="84142" marT="42071" marB="42071"/>
                </a:tc>
                <a:extLst>
                  <a:ext uri="{0D108BD9-81ED-4DB2-BD59-A6C34878D82A}">
                    <a16:rowId xmlns:a16="http://schemas.microsoft.com/office/drawing/2014/main" val="3531234521"/>
                  </a:ext>
                </a:extLst>
              </a:tr>
            </a:tbl>
          </a:graphicData>
        </a:graphic>
      </p:graphicFrame>
    </p:spTree>
    <p:extLst>
      <p:ext uri="{BB962C8B-B14F-4D97-AF65-F5344CB8AC3E}">
        <p14:creationId xmlns:p14="http://schemas.microsoft.com/office/powerpoint/2010/main" val="20746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3B697-AA86-C81E-4901-1EA6361E3AC9}"/>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Speakers</a:t>
            </a:r>
          </a:p>
        </p:txBody>
      </p:sp>
      <p:pic>
        <p:nvPicPr>
          <p:cNvPr id="16" name="Picture 4" descr="Orange megaphone">
            <a:extLst>
              <a:ext uri="{FF2B5EF4-FFF2-40B4-BE49-F238E27FC236}">
                <a16:creationId xmlns:a16="http://schemas.microsoft.com/office/drawing/2014/main" id="{1F14C20B-6EB9-C952-4FFF-E220EFFD6785}"/>
              </a:ext>
            </a:extLst>
          </p:cNvPr>
          <p:cNvPicPr>
            <a:picLocks noChangeAspect="1"/>
          </p:cNvPicPr>
          <p:nvPr/>
        </p:nvPicPr>
        <p:blipFill rotWithShape="1">
          <a:blip r:embed="rId2"/>
          <a:srcRect l="45948" r="1585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840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86FC28-61B5-D7AA-2F0D-5AA1A2EBBD7C}"/>
              </a:ext>
            </a:extLst>
          </p:cNvPr>
          <p:cNvSpPr>
            <a:spLocks noGrp="1"/>
          </p:cNvSpPr>
          <p:nvPr>
            <p:ph idx="1"/>
          </p:nvPr>
        </p:nvSpPr>
        <p:spPr>
          <a:xfrm>
            <a:off x="695852" y="5156286"/>
            <a:ext cx="2276475" cy="1016000"/>
          </a:xfrm>
        </p:spPr>
        <p:txBody>
          <a:bodyPr>
            <a:normAutofit/>
          </a:bodyPr>
          <a:lstStyle/>
          <a:p>
            <a:pPr marL="0" indent="0" algn="ctr">
              <a:buNone/>
            </a:pPr>
            <a:r>
              <a:rPr lang="en-GB" sz="1800" dirty="0">
                <a:latin typeface="Arial Black" panose="020B0A04020102020204" pitchFamily="34" charset="0"/>
              </a:rPr>
              <a:t>Alberto Maldonado</a:t>
            </a:r>
          </a:p>
        </p:txBody>
      </p:sp>
      <p:pic>
        <p:nvPicPr>
          <p:cNvPr id="4" name="Picture 3">
            <a:extLst>
              <a:ext uri="{FF2B5EF4-FFF2-40B4-BE49-F238E27FC236}">
                <a16:creationId xmlns:a16="http://schemas.microsoft.com/office/drawing/2014/main" id="{ECE029B3-1325-B102-0652-DB5763380267}"/>
              </a:ext>
            </a:extLst>
          </p:cNvPr>
          <p:cNvPicPr>
            <a:picLocks noChangeAspect="1"/>
          </p:cNvPicPr>
          <p:nvPr/>
        </p:nvPicPr>
        <p:blipFill>
          <a:blip r:embed="rId2"/>
          <a:stretch>
            <a:fillRect/>
          </a:stretch>
        </p:blipFill>
        <p:spPr>
          <a:xfrm>
            <a:off x="630948" y="996093"/>
            <a:ext cx="1441450" cy="1441450"/>
          </a:xfrm>
          <a:prstGeom prst="rect">
            <a:avLst/>
          </a:prstGeom>
        </p:spPr>
      </p:pic>
      <p:pic>
        <p:nvPicPr>
          <p:cNvPr id="6" name="Picture 5">
            <a:extLst>
              <a:ext uri="{FF2B5EF4-FFF2-40B4-BE49-F238E27FC236}">
                <a16:creationId xmlns:a16="http://schemas.microsoft.com/office/drawing/2014/main" id="{07844FCD-72A6-FF65-AD9C-CB48ECDAEA9F}"/>
              </a:ext>
            </a:extLst>
          </p:cNvPr>
          <p:cNvPicPr>
            <a:picLocks noChangeAspect="1"/>
          </p:cNvPicPr>
          <p:nvPr/>
        </p:nvPicPr>
        <p:blipFill>
          <a:blip r:embed="rId3"/>
          <a:stretch>
            <a:fillRect/>
          </a:stretch>
        </p:blipFill>
        <p:spPr>
          <a:xfrm>
            <a:off x="5978952" y="1116653"/>
            <a:ext cx="2995919" cy="1124124"/>
          </a:xfrm>
          <a:prstGeom prst="rect">
            <a:avLst/>
          </a:prstGeom>
        </p:spPr>
      </p:pic>
      <p:pic>
        <p:nvPicPr>
          <p:cNvPr id="1026" name="Picture 2" descr="Alberto Maldonado Romo">
            <a:extLst>
              <a:ext uri="{FF2B5EF4-FFF2-40B4-BE49-F238E27FC236}">
                <a16:creationId xmlns:a16="http://schemas.microsoft.com/office/drawing/2014/main" id="{C25E90D3-9D87-47E6-7D2A-44ED7C9C5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589" y="285750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mobility and innovation in the transportation sector — The Jia Group">
            <a:extLst>
              <a:ext uri="{FF2B5EF4-FFF2-40B4-BE49-F238E27FC236}">
                <a16:creationId xmlns:a16="http://schemas.microsoft.com/office/drawing/2014/main" id="{AF13E54A-4C3C-3C42-14EC-16E8D4FF6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623" y="2838448"/>
            <a:ext cx="1905001" cy="19050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AF24EC1-CAA7-AA8E-1175-079738090885}"/>
              </a:ext>
            </a:extLst>
          </p:cNvPr>
          <p:cNvSpPr txBox="1"/>
          <p:nvPr/>
        </p:nvSpPr>
        <p:spPr>
          <a:xfrm>
            <a:off x="6605623" y="5095016"/>
            <a:ext cx="1905001" cy="646331"/>
          </a:xfrm>
          <a:prstGeom prst="rect">
            <a:avLst/>
          </a:prstGeom>
          <a:noFill/>
        </p:spPr>
        <p:txBody>
          <a:bodyPr wrap="square" rtlCol="0">
            <a:spAutoFit/>
          </a:bodyPr>
          <a:lstStyle/>
          <a:p>
            <a:pPr algn="ctr"/>
            <a:r>
              <a:rPr lang="en-GB" dirty="0">
                <a:latin typeface="Arial Black" panose="020B0A04020102020204" pitchFamily="34" charset="0"/>
              </a:rPr>
              <a:t>Prachi J. </a:t>
            </a:r>
            <a:r>
              <a:rPr lang="en-GB" dirty="0" err="1">
                <a:latin typeface="Arial Black" panose="020B0A04020102020204" pitchFamily="34" charset="0"/>
              </a:rPr>
              <a:t>Vakharia</a:t>
            </a:r>
            <a:endParaRPr lang="en-GB" dirty="0">
              <a:latin typeface="Arial Black" panose="020B0A04020102020204" pitchFamily="34" charset="0"/>
            </a:endParaRPr>
          </a:p>
        </p:txBody>
      </p:sp>
      <p:sp>
        <p:nvSpPr>
          <p:cNvPr id="2" name="TextBox 1">
            <a:extLst>
              <a:ext uri="{FF2B5EF4-FFF2-40B4-BE49-F238E27FC236}">
                <a16:creationId xmlns:a16="http://schemas.microsoft.com/office/drawing/2014/main" id="{0C3F345B-4A08-3071-A7C1-E18765148C71}"/>
              </a:ext>
            </a:extLst>
          </p:cNvPr>
          <p:cNvSpPr txBox="1"/>
          <p:nvPr/>
        </p:nvSpPr>
        <p:spPr>
          <a:xfrm>
            <a:off x="3023712" y="2638797"/>
            <a:ext cx="2705083" cy="3970318"/>
          </a:xfrm>
          <a:prstGeom prst="rect">
            <a:avLst/>
          </a:prstGeom>
          <a:noFill/>
        </p:spPr>
        <p:txBody>
          <a:bodyPr wrap="square" rtlCol="0">
            <a:spAutoFit/>
          </a:bodyPr>
          <a:lstStyle/>
          <a:p>
            <a:pPr algn="l" fontAlgn="auto"/>
            <a:r>
              <a:rPr lang="en-GB" dirty="0">
                <a:latin typeface="Arial" panose="020B0604020202020204" pitchFamily="34" charset="0"/>
                <a:cs typeface="Arial" panose="020B0604020202020204" pitchFamily="34" charset="0"/>
              </a:rPr>
              <a:t>Quantum universal education is a  </a:t>
            </a:r>
            <a:r>
              <a:rPr lang="en-GB" b="0" i="0" dirty="0">
                <a:effectLst/>
                <a:latin typeface="Arial" panose="020B0604020202020204" pitchFamily="34" charset="0"/>
                <a:cs typeface="Arial" panose="020B0604020202020204" pitchFamily="34" charset="0"/>
              </a:rPr>
              <a:t>not-for-profit association for quantum computing education around the world! They focus on Community-driven, open-source quantum education resources anyone can help create and make more accessible.</a:t>
            </a:r>
          </a:p>
          <a:p>
            <a:br>
              <a:rPr lang="en-GB" dirty="0"/>
            </a:br>
            <a:endParaRPr lang="en-GB" dirty="0"/>
          </a:p>
        </p:txBody>
      </p:sp>
      <p:sp>
        <p:nvSpPr>
          <p:cNvPr id="5" name="TextBox 4">
            <a:extLst>
              <a:ext uri="{FF2B5EF4-FFF2-40B4-BE49-F238E27FC236}">
                <a16:creationId xmlns:a16="http://schemas.microsoft.com/office/drawing/2014/main" id="{CF5700D8-40D4-2D83-2B85-510DDDF85402}"/>
              </a:ext>
            </a:extLst>
          </p:cNvPr>
          <p:cNvSpPr txBox="1"/>
          <p:nvPr/>
        </p:nvSpPr>
        <p:spPr>
          <a:xfrm>
            <a:off x="2972327" y="1116653"/>
            <a:ext cx="2807854" cy="1200329"/>
          </a:xfrm>
          <a:prstGeom prst="rect">
            <a:avLst/>
          </a:prstGeom>
          <a:noFill/>
        </p:spPr>
        <p:txBody>
          <a:bodyPr wrap="square" rtlCol="0">
            <a:spAutoFit/>
          </a:bodyPr>
          <a:lstStyle/>
          <a:p>
            <a:r>
              <a:rPr lang="en-GB" sz="2400" dirty="0">
                <a:latin typeface="Arial Black" panose="020B0A04020102020204" pitchFamily="34" charset="0"/>
              </a:rPr>
              <a:t>Quantum Universal Education</a:t>
            </a:r>
          </a:p>
        </p:txBody>
      </p:sp>
      <p:sp>
        <p:nvSpPr>
          <p:cNvPr id="8" name="TextBox 7">
            <a:extLst>
              <a:ext uri="{FF2B5EF4-FFF2-40B4-BE49-F238E27FC236}">
                <a16:creationId xmlns:a16="http://schemas.microsoft.com/office/drawing/2014/main" id="{560E5037-C008-7E06-713D-82203D6B95EC}"/>
              </a:ext>
            </a:extLst>
          </p:cNvPr>
          <p:cNvSpPr txBox="1"/>
          <p:nvPr/>
        </p:nvSpPr>
        <p:spPr>
          <a:xfrm>
            <a:off x="8842791" y="1607127"/>
            <a:ext cx="3246076" cy="4801314"/>
          </a:xfrm>
          <a:prstGeom prst="rect">
            <a:avLst/>
          </a:prstGeom>
          <a:noFill/>
        </p:spPr>
        <p:txBody>
          <a:bodyPr wrap="square" rtlCol="0">
            <a:spAutoFit/>
          </a:bodyPr>
          <a:lstStyle/>
          <a:p>
            <a:r>
              <a:rPr lang="en-GB" dirty="0" err="1">
                <a:latin typeface="Arial" panose="020B0604020202020204" pitchFamily="34" charset="0"/>
                <a:cs typeface="Arial" panose="020B0604020202020204" pitchFamily="34" charset="0"/>
              </a:rPr>
              <a:t>Womanium</a:t>
            </a:r>
            <a:r>
              <a:rPr lang="en-GB" dirty="0">
                <a:latin typeface="Arial" panose="020B0604020202020204" pitchFamily="34" charset="0"/>
                <a:cs typeface="Arial" panose="020B0604020202020204" pitchFamily="34" charset="0"/>
              </a:rPr>
              <a:t> advances students in </a:t>
            </a:r>
            <a:r>
              <a:rPr lang="en-GB" dirty="0" err="1">
                <a:latin typeface="Arial" panose="020B0604020202020204" pitchFamily="34" charset="0"/>
                <a:cs typeface="Arial" panose="020B0604020202020204" pitchFamily="34" charset="0"/>
              </a:rPr>
              <a:t>STEM+Entrepreneurship</a:t>
            </a:r>
            <a:r>
              <a:rPr lang="en-GB" dirty="0">
                <a:latin typeface="Arial" panose="020B0604020202020204" pitchFamily="34" charset="0"/>
                <a:cs typeface="Arial" panose="020B0604020202020204" pitchFamily="34" charset="0"/>
              </a:rPr>
              <a:t> by introducing them to the opportunities and beauty of STEM+E by directly exposing them to the best of the industry, national and international labs, incubators, factories, manufacturing plants, design centres, and also preparing them with the right kind of knowledge, skills, outlook and perspective required to understand, rise, succeed and make their own marks in those domains.</a:t>
            </a:r>
          </a:p>
        </p:txBody>
      </p:sp>
    </p:spTree>
    <p:extLst>
      <p:ext uri="{BB962C8B-B14F-4D97-AF65-F5344CB8AC3E}">
        <p14:creationId xmlns:p14="http://schemas.microsoft.com/office/powerpoint/2010/main" val="4015623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4C825F-3ACC-6ABC-4081-0C5E75F5960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schedule</a:t>
            </a:r>
          </a:p>
        </p:txBody>
      </p:sp>
      <p:graphicFrame>
        <p:nvGraphicFramePr>
          <p:cNvPr id="4" name="Table 5">
            <a:extLst>
              <a:ext uri="{FF2B5EF4-FFF2-40B4-BE49-F238E27FC236}">
                <a16:creationId xmlns:a16="http://schemas.microsoft.com/office/drawing/2014/main" id="{4E6245D9-DE63-14F0-D4AA-272956289041}"/>
              </a:ext>
            </a:extLst>
          </p:cNvPr>
          <p:cNvGraphicFramePr>
            <a:graphicFrameLocks noGrp="1"/>
          </p:cNvGraphicFramePr>
          <p:nvPr>
            <p:extLst>
              <p:ext uri="{D42A27DB-BD31-4B8C-83A1-F6EECF244321}">
                <p14:modId xmlns:p14="http://schemas.microsoft.com/office/powerpoint/2010/main" val="2615629599"/>
              </p:ext>
            </p:extLst>
          </p:nvPr>
        </p:nvGraphicFramePr>
        <p:xfrm>
          <a:off x="4576671" y="467208"/>
          <a:ext cx="7077263" cy="5183136"/>
        </p:xfrm>
        <a:graphic>
          <a:graphicData uri="http://schemas.openxmlformats.org/drawingml/2006/table">
            <a:tbl>
              <a:tblPr firstRow="1" bandRow="1">
                <a:tableStyleId>{8EC20E35-A176-4012-BC5E-935CFFF8708E}</a:tableStyleId>
              </a:tblPr>
              <a:tblGrid>
                <a:gridCol w="2779018">
                  <a:extLst>
                    <a:ext uri="{9D8B030D-6E8A-4147-A177-3AD203B41FA5}">
                      <a16:colId xmlns:a16="http://schemas.microsoft.com/office/drawing/2014/main" val="709499193"/>
                    </a:ext>
                  </a:extLst>
                </a:gridCol>
                <a:gridCol w="4298245">
                  <a:extLst>
                    <a:ext uri="{9D8B030D-6E8A-4147-A177-3AD203B41FA5}">
                      <a16:colId xmlns:a16="http://schemas.microsoft.com/office/drawing/2014/main" val="2356740976"/>
                    </a:ext>
                  </a:extLst>
                </a:gridCol>
              </a:tblGrid>
              <a:tr h="370224">
                <a:tc>
                  <a:txBody>
                    <a:bodyPr/>
                    <a:lstStyle/>
                    <a:p>
                      <a:r>
                        <a:rPr lang="en-GB" sz="1700" dirty="0"/>
                        <a:t>Date &amp; Time</a:t>
                      </a:r>
                    </a:p>
                  </a:txBody>
                  <a:tcPr marL="84142" marR="84142" marT="42071" marB="42071"/>
                </a:tc>
                <a:tc>
                  <a:txBody>
                    <a:bodyPr/>
                    <a:lstStyle/>
                    <a:p>
                      <a:r>
                        <a:rPr lang="en-GB" sz="1700"/>
                        <a:t>Event</a:t>
                      </a:r>
                    </a:p>
                  </a:txBody>
                  <a:tcPr marL="84142" marR="84142" marT="42071" marB="42071"/>
                </a:tc>
                <a:extLst>
                  <a:ext uri="{0D108BD9-81ED-4DB2-BD59-A6C34878D82A}">
                    <a16:rowId xmlns:a16="http://schemas.microsoft.com/office/drawing/2014/main" val="3538129894"/>
                  </a:ext>
                </a:extLst>
              </a:tr>
              <a:tr h="370224">
                <a:tc>
                  <a:txBody>
                    <a:bodyPr/>
                    <a:lstStyle/>
                    <a:p>
                      <a:r>
                        <a:rPr lang="en-GB" sz="1700"/>
                        <a:t>Saturday 18th / 9:00-10:00</a:t>
                      </a:r>
                    </a:p>
                  </a:txBody>
                  <a:tcPr marL="84142" marR="84142" marT="42071" marB="42071"/>
                </a:tc>
                <a:tc>
                  <a:txBody>
                    <a:bodyPr/>
                    <a:lstStyle/>
                    <a:p>
                      <a:r>
                        <a:rPr lang="en-GB" sz="1700"/>
                        <a:t>Opening Ceremony</a:t>
                      </a:r>
                    </a:p>
                  </a:txBody>
                  <a:tcPr marL="84142" marR="84142" marT="42071" marB="42071"/>
                </a:tc>
                <a:extLst>
                  <a:ext uri="{0D108BD9-81ED-4DB2-BD59-A6C34878D82A}">
                    <a16:rowId xmlns:a16="http://schemas.microsoft.com/office/drawing/2014/main" val="4202105038"/>
                  </a:ext>
                </a:extLst>
              </a:tr>
              <a:tr h="370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a:t> 10:00-10:30</a:t>
                      </a:r>
                    </a:p>
                  </a:txBody>
                  <a:tcPr marL="84142" marR="84142" marT="42071" marB="42071"/>
                </a:tc>
                <a:tc>
                  <a:txBody>
                    <a:bodyPr/>
                    <a:lstStyle/>
                    <a:p>
                      <a:r>
                        <a:rPr lang="en-GB" sz="1700"/>
                        <a:t>Quantum 101</a:t>
                      </a:r>
                    </a:p>
                  </a:txBody>
                  <a:tcPr marL="84142" marR="84142" marT="42071" marB="42071"/>
                </a:tc>
                <a:extLst>
                  <a:ext uri="{0D108BD9-81ED-4DB2-BD59-A6C34878D82A}">
                    <a16:rowId xmlns:a16="http://schemas.microsoft.com/office/drawing/2014/main" val="741339195"/>
                  </a:ext>
                </a:extLst>
              </a:tr>
              <a:tr h="370224">
                <a:tc>
                  <a:txBody>
                    <a:bodyPr/>
                    <a:lstStyle/>
                    <a:p>
                      <a:r>
                        <a:rPr lang="en-GB" sz="1700"/>
                        <a:t>10:30-11:00</a:t>
                      </a:r>
                    </a:p>
                  </a:txBody>
                  <a:tcPr marL="84142" marR="84142" marT="42071" marB="42071"/>
                </a:tc>
                <a:tc>
                  <a:txBody>
                    <a:bodyPr/>
                    <a:lstStyle/>
                    <a:p>
                      <a:r>
                        <a:rPr lang="en-GB" sz="1700"/>
                        <a:t>Python 101</a:t>
                      </a:r>
                    </a:p>
                  </a:txBody>
                  <a:tcPr marL="84142" marR="84142" marT="42071" marB="42071"/>
                </a:tc>
                <a:extLst>
                  <a:ext uri="{0D108BD9-81ED-4DB2-BD59-A6C34878D82A}">
                    <a16:rowId xmlns:a16="http://schemas.microsoft.com/office/drawing/2014/main" val="3933159382"/>
                  </a:ext>
                </a:extLst>
              </a:tr>
              <a:tr h="370224">
                <a:tc>
                  <a:txBody>
                    <a:bodyPr/>
                    <a:lstStyle/>
                    <a:p>
                      <a:r>
                        <a:rPr lang="en-GB" sz="1700"/>
                        <a:t>11:00-12:00</a:t>
                      </a:r>
                    </a:p>
                  </a:txBody>
                  <a:tcPr marL="84142" marR="84142" marT="42071" marB="42071"/>
                </a:tc>
                <a:tc>
                  <a:txBody>
                    <a:bodyPr/>
                    <a:lstStyle/>
                    <a:p>
                      <a:r>
                        <a:rPr lang="en-GB" sz="1700"/>
                        <a:t>Sponsor talk</a:t>
                      </a:r>
                    </a:p>
                  </a:txBody>
                  <a:tcPr marL="84142" marR="84142" marT="42071" marB="42071"/>
                </a:tc>
                <a:extLst>
                  <a:ext uri="{0D108BD9-81ED-4DB2-BD59-A6C34878D82A}">
                    <a16:rowId xmlns:a16="http://schemas.microsoft.com/office/drawing/2014/main" val="351258080"/>
                  </a:ext>
                </a:extLst>
              </a:tr>
              <a:tr h="370224">
                <a:tc>
                  <a:txBody>
                    <a:bodyPr/>
                    <a:lstStyle/>
                    <a:p>
                      <a:r>
                        <a:rPr lang="en-GB" sz="1700"/>
                        <a:t>12:00-12:30</a:t>
                      </a:r>
                    </a:p>
                  </a:txBody>
                  <a:tcPr marL="84142" marR="84142" marT="42071" marB="42071"/>
                </a:tc>
                <a:tc>
                  <a:txBody>
                    <a:bodyPr/>
                    <a:lstStyle/>
                    <a:p>
                      <a:r>
                        <a:rPr lang="en-GB" sz="1700"/>
                        <a:t>qBraid</a:t>
                      </a:r>
                    </a:p>
                  </a:txBody>
                  <a:tcPr marL="84142" marR="84142" marT="42071" marB="42071"/>
                </a:tc>
                <a:extLst>
                  <a:ext uri="{0D108BD9-81ED-4DB2-BD59-A6C34878D82A}">
                    <a16:rowId xmlns:a16="http://schemas.microsoft.com/office/drawing/2014/main" val="2627192105"/>
                  </a:ext>
                </a:extLst>
              </a:tr>
              <a:tr h="370224">
                <a:tc>
                  <a:txBody>
                    <a:bodyPr/>
                    <a:lstStyle/>
                    <a:p>
                      <a:r>
                        <a:rPr lang="en-GB" sz="1700"/>
                        <a:t>12:30-13:00</a:t>
                      </a:r>
                    </a:p>
                  </a:txBody>
                  <a:tcPr marL="84142" marR="84142" marT="42071" marB="42071"/>
                </a:tc>
                <a:tc>
                  <a:txBody>
                    <a:bodyPr/>
                    <a:lstStyle/>
                    <a:p>
                      <a:r>
                        <a:rPr lang="en-GB" sz="1700"/>
                        <a:t>Academic talk</a:t>
                      </a:r>
                    </a:p>
                  </a:txBody>
                  <a:tcPr marL="84142" marR="84142" marT="42071" marB="42071"/>
                </a:tc>
                <a:extLst>
                  <a:ext uri="{0D108BD9-81ED-4DB2-BD59-A6C34878D82A}">
                    <a16:rowId xmlns:a16="http://schemas.microsoft.com/office/drawing/2014/main" val="2721686081"/>
                  </a:ext>
                </a:extLst>
              </a:tr>
              <a:tr h="370224">
                <a:tc>
                  <a:txBody>
                    <a:bodyPr/>
                    <a:lstStyle/>
                    <a:p>
                      <a:r>
                        <a:rPr lang="en-GB" sz="1700"/>
                        <a:t>13:00-14:00</a:t>
                      </a:r>
                    </a:p>
                  </a:txBody>
                  <a:tcPr marL="84142" marR="84142" marT="42071" marB="42071"/>
                </a:tc>
                <a:tc>
                  <a:txBody>
                    <a:bodyPr/>
                    <a:lstStyle/>
                    <a:p>
                      <a:r>
                        <a:rPr lang="en-GB" sz="1700" b="0" dirty="0"/>
                        <a:t>Lunch Break</a:t>
                      </a:r>
                    </a:p>
                  </a:txBody>
                  <a:tcPr marL="84142" marR="84142" marT="42071" marB="42071"/>
                </a:tc>
                <a:extLst>
                  <a:ext uri="{0D108BD9-81ED-4DB2-BD59-A6C34878D82A}">
                    <a16:rowId xmlns:a16="http://schemas.microsoft.com/office/drawing/2014/main" val="2503121320"/>
                  </a:ext>
                </a:extLst>
              </a:tr>
              <a:tr h="370224">
                <a:tc>
                  <a:txBody>
                    <a:bodyPr/>
                    <a:lstStyle/>
                    <a:p>
                      <a:r>
                        <a:rPr lang="en-GB" sz="1700" dirty="0"/>
                        <a:t>14:00- Sunday 19</a:t>
                      </a:r>
                      <a:r>
                        <a:rPr lang="en-GB" sz="1700" baseline="30000" dirty="0"/>
                        <a:t>th</a:t>
                      </a:r>
                      <a:r>
                        <a:rPr lang="en-GB" sz="1700" dirty="0"/>
                        <a:t> 14:00</a:t>
                      </a:r>
                    </a:p>
                  </a:txBody>
                  <a:tcPr marL="84142" marR="84142" marT="42071" marB="42071"/>
                </a:tc>
                <a:tc>
                  <a:txBody>
                    <a:bodyPr/>
                    <a:lstStyle/>
                    <a:p>
                      <a:r>
                        <a:rPr lang="en-GB" sz="1700" dirty="0"/>
                        <a:t>Coding period</a:t>
                      </a:r>
                    </a:p>
                  </a:txBody>
                  <a:tcPr marL="84142" marR="84142" marT="42071" marB="42071"/>
                </a:tc>
                <a:extLst>
                  <a:ext uri="{0D108BD9-81ED-4DB2-BD59-A6C34878D82A}">
                    <a16:rowId xmlns:a16="http://schemas.microsoft.com/office/drawing/2014/main" val="256817098"/>
                  </a:ext>
                </a:extLst>
              </a:tr>
              <a:tr h="370224">
                <a:tc>
                  <a:txBody>
                    <a:bodyPr/>
                    <a:lstStyle/>
                    <a:p>
                      <a:r>
                        <a:rPr lang="en-GB" sz="1700" dirty="0"/>
                        <a:t>14:00-16:00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b="0" dirty="0"/>
                        <a:t>Lunch Break</a:t>
                      </a:r>
                    </a:p>
                  </a:txBody>
                  <a:tcPr marL="84142" marR="84142" marT="42071" marB="42071"/>
                </a:tc>
                <a:extLst>
                  <a:ext uri="{0D108BD9-81ED-4DB2-BD59-A6C34878D82A}">
                    <a16:rowId xmlns:a16="http://schemas.microsoft.com/office/drawing/2014/main" val="2963451722"/>
                  </a:ext>
                </a:extLst>
              </a:tr>
              <a:tr h="370224">
                <a:tc>
                  <a:txBody>
                    <a:bodyPr/>
                    <a:lstStyle/>
                    <a:p>
                      <a:r>
                        <a:rPr lang="en-GB" sz="1700" dirty="0"/>
                        <a:t>16:00-16:30</a:t>
                      </a:r>
                    </a:p>
                  </a:txBody>
                  <a:tcPr marL="84142" marR="84142" marT="42071" marB="42071"/>
                </a:tc>
                <a:tc>
                  <a:txBody>
                    <a:bodyPr/>
                    <a:lstStyle/>
                    <a:p>
                      <a:r>
                        <a:rPr lang="en-GB" sz="1700"/>
                        <a:t>Quantum Universal Education</a:t>
                      </a:r>
                    </a:p>
                  </a:txBody>
                  <a:tcPr marL="84142" marR="84142" marT="42071" marB="42071"/>
                </a:tc>
                <a:extLst>
                  <a:ext uri="{0D108BD9-81ED-4DB2-BD59-A6C34878D82A}">
                    <a16:rowId xmlns:a16="http://schemas.microsoft.com/office/drawing/2014/main" val="1303163898"/>
                  </a:ext>
                </a:extLst>
              </a:tr>
              <a:tr h="370224">
                <a:tc>
                  <a:txBody>
                    <a:bodyPr/>
                    <a:lstStyle/>
                    <a:p>
                      <a:r>
                        <a:rPr lang="en-GB" sz="1700" dirty="0"/>
                        <a:t>16:30-17:00</a:t>
                      </a:r>
                    </a:p>
                  </a:txBody>
                  <a:tcPr marL="84142" marR="84142" marT="42071" marB="420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dirty="0"/>
                        <a:t>WOMANIUM</a:t>
                      </a:r>
                    </a:p>
                  </a:txBody>
                  <a:tcPr marL="84142" marR="84142" marT="42071" marB="42071"/>
                </a:tc>
                <a:extLst>
                  <a:ext uri="{0D108BD9-81ED-4DB2-BD59-A6C34878D82A}">
                    <a16:rowId xmlns:a16="http://schemas.microsoft.com/office/drawing/2014/main" val="3840075036"/>
                  </a:ext>
                </a:extLst>
              </a:tr>
              <a:tr h="370224">
                <a:tc>
                  <a:txBody>
                    <a:bodyPr/>
                    <a:lstStyle/>
                    <a:p>
                      <a:r>
                        <a:rPr lang="en-GB" sz="1700" dirty="0"/>
                        <a:t>17:00-17:30</a:t>
                      </a:r>
                    </a:p>
                  </a:txBody>
                  <a:tcPr marL="84142" marR="84142" marT="42071" marB="42071"/>
                </a:tc>
                <a:tc>
                  <a:txBody>
                    <a:bodyPr/>
                    <a:lstStyle/>
                    <a:p>
                      <a:r>
                        <a:rPr lang="en-GB" sz="1700" dirty="0"/>
                        <a:t>Closing ceremony</a:t>
                      </a:r>
                    </a:p>
                  </a:txBody>
                  <a:tcPr marL="84142" marR="84142" marT="42071" marB="42071"/>
                </a:tc>
                <a:extLst>
                  <a:ext uri="{0D108BD9-81ED-4DB2-BD59-A6C34878D82A}">
                    <a16:rowId xmlns:a16="http://schemas.microsoft.com/office/drawing/2014/main" val="630616160"/>
                  </a:ext>
                </a:extLst>
              </a:tr>
              <a:tr h="370224">
                <a:tc>
                  <a:txBody>
                    <a:bodyPr/>
                    <a:lstStyle/>
                    <a:p>
                      <a:r>
                        <a:rPr lang="en-GB" sz="1700" dirty="0"/>
                        <a:t>Monday Morning</a:t>
                      </a:r>
                    </a:p>
                  </a:txBody>
                  <a:tcPr marL="84142" marR="84142" marT="42071" marB="42071"/>
                </a:tc>
                <a:tc>
                  <a:txBody>
                    <a:bodyPr/>
                    <a:lstStyle/>
                    <a:p>
                      <a:r>
                        <a:rPr lang="en-GB" sz="1700" dirty="0"/>
                        <a:t>Price announcements </a:t>
                      </a:r>
                      <a:r>
                        <a:rPr lang="en-GB" sz="1700" dirty="0" err="1"/>
                        <a:t>Physoc</a:t>
                      </a:r>
                      <a:r>
                        <a:rPr lang="en-GB" sz="1700" dirty="0"/>
                        <a:t> social media</a:t>
                      </a:r>
                    </a:p>
                  </a:txBody>
                  <a:tcPr marL="84142" marR="84142" marT="42071" marB="42071"/>
                </a:tc>
                <a:extLst>
                  <a:ext uri="{0D108BD9-81ED-4DB2-BD59-A6C34878D82A}">
                    <a16:rowId xmlns:a16="http://schemas.microsoft.com/office/drawing/2014/main" val="3531234521"/>
                  </a:ext>
                </a:extLst>
              </a:tr>
            </a:tbl>
          </a:graphicData>
        </a:graphic>
      </p:graphicFrame>
    </p:spTree>
    <p:extLst>
      <p:ext uri="{BB962C8B-B14F-4D97-AF65-F5344CB8AC3E}">
        <p14:creationId xmlns:p14="http://schemas.microsoft.com/office/powerpoint/2010/main" val="1583706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A408E50-4186-4526-A722-F46F3E0F59DE}"/>
              </a:ext>
            </a:extLst>
          </p:cNvPr>
          <p:cNvPicPr>
            <a:picLocks noGrp="1" noChangeAspect="1"/>
          </p:cNvPicPr>
          <p:nvPr>
            <p:ph idx="1"/>
          </p:nvPr>
        </p:nvPicPr>
        <p:blipFill>
          <a:blip r:embed="rId2"/>
          <a:stretch>
            <a:fillRect/>
          </a:stretch>
        </p:blipFill>
        <p:spPr>
          <a:xfrm>
            <a:off x="2331766" y="643466"/>
            <a:ext cx="7528468" cy="5571067"/>
          </a:xfrm>
          <a:prstGeom prst="rect">
            <a:avLst/>
          </a:prstGeom>
        </p:spPr>
      </p:pic>
    </p:spTree>
    <p:extLst>
      <p:ext uri="{BB962C8B-B14F-4D97-AF65-F5344CB8AC3E}">
        <p14:creationId xmlns:p14="http://schemas.microsoft.com/office/powerpoint/2010/main" val="92521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chips on a circuit board">
            <a:extLst>
              <a:ext uri="{FF2B5EF4-FFF2-40B4-BE49-F238E27FC236}">
                <a16:creationId xmlns:a16="http://schemas.microsoft.com/office/drawing/2014/main" id="{BEB74F18-D4A9-B9B8-9247-236E4DF5929C}"/>
              </a:ext>
            </a:extLst>
          </p:cNvPr>
          <p:cNvPicPr>
            <a:picLocks noChangeAspect="1"/>
          </p:cNvPicPr>
          <p:nvPr/>
        </p:nvPicPr>
        <p:blipFill rotWithShape="1">
          <a:blip r:embed="rId2"/>
          <a:srcRect t="20950" b="40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9DC2A-A749-FABD-376B-D4F937D8A3EE}"/>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0" i="0" dirty="0">
                <a:solidFill>
                  <a:srgbClr val="FFFFFF"/>
                </a:solidFill>
                <a:effectLst/>
              </a:rPr>
              <a:t>Quantum Tech: What? Why? Where?</a:t>
            </a:r>
            <a:endParaRPr lang="en-US" sz="5200" dirty="0">
              <a:solidFill>
                <a:srgbClr val="FFFFFF"/>
              </a:solidFill>
            </a:endParaRPr>
          </a:p>
        </p:txBody>
      </p:sp>
    </p:spTree>
    <p:extLst>
      <p:ext uri="{BB962C8B-B14F-4D97-AF65-F5344CB8AC3E}">
        <p14:creationId xmlns:p14="http://schemas.microsoft.com/office/powerpoint/2010/main" val="2223158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96EF31-05BE-685C-AEC3-9BFB40AA6B50}"/>
              </a:ext>
            </a:extLst>
          </p:cNvPr>
          <p:cNvPicPr>
            <a:picLocks noChangeAspect="1"/>
          </p:cNvPicPr>
          <p:nvPr/>
        </p:nvPicPr>
        <p:blipFill rotWithShape="1">
          <a:blip r:embed="rId2"/>
          <a:srcRect t="8287" r="1" b="1981"/>
          <a:stretch/>
        </p:blipFill>
        <p:spPr>
          <a:xfrm>
            <a:off x="-6" y="10"/>
            <a:ext cx="7642746" cy="6857990"/>
          </a:xfrm>
          <a:prstGeom prst="rect">
            <a:avLst/>
          </a:prstGeom>
        </p:spPr>
      </p:pic>
      <p:sp>
        <p:nvSpPr>
          <p:cNvPr id="13" name="Rectangle 1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61AAB1-7D23-C7A0-3F3B-74350F881AD3}"/>
              </a:ext>
            </a:extLst>
          </p:cNvPr>
          <p:cNvSpPr>
            <a:spLocks noGrp="1"/>
          </p:cNvSpPr>
          <p:nvPr>
            <p:ph type="title"/>
          </p:nvPr>
        </p:nvSpPr>
        <p:spPr>
          <a:xfrm>
            <a:off x="841248" y="4152624"/>
            <a:ext cx="2112264" cy="1920240"/>
          </a:xfrm>
        </p:spPr>
        <p:txBody>
          <a:bodyPr>
            <a:normAutofit/>
          </a:bodyPr>
          <a:lstStyle/>
          <a:p>
            <a:r>
              <a:rPr lang="en-GB" sz="2400"/>
              <a:t>Quantum technologies</a:t>
            </a:r>
          </a:p>
        </p:txBody>
      </p:sp>
      <p:pic>
        <p:nvPicPr>
          <p:cNvPr id="6" name="Picture 5">
            <a:extLst>
              <a:ext uri="{FF2B5EF4-FFF2-40B4-BE49-F238E27FC236}">
                <a16:creationId xmlns:a16="http://schemas.microsoft.com/office/drawing/2014/main" id="{7AD64F7A-E535-8393-34E4-81404DFE22FF}"/>
              </a:ext>
            </a:extLst>
          </p:cNvPr>
          <p:cNvPicPr>
            <a:picLocks noChangeAspect="1"/>
          </p:cNvPicPr>
          <p:nvPr/>
        </p:nvPicPr>
        <p:blipFill rotWithShape="1">
          <a:blip r:embed="rId3"/>
          <a:srcRect l="11169" r="15150" b="3"/>
          <a:stretch/>
        </p:blipFill>
        <p:spPr>
          <a:xfrm>
            <a:off x="7809454" y="1"/>
            <a:ext cx="4382546" cy="3345645"/>
          </a:xfrm>
          <a:prstGeom prst="rect">
            <a:avLst/>
          </a:prstGeom>
        </p:spPr>
      </p:pic>
      <p:sp>
        <p:nvSpPr>
          <p:cNvPr id="15" name="Rectangle 1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D98E5F3-8C26-2EC2-7D09-42D5C1A97250}"/>
              </a:ext>
            </a:extLst>
          </p:cNvPr>
          <p:cNvSpPr>
            <a:spLocks noGrp="1"/>
          </p:cNvSpPr>
          <p:nvPr>
            <p:ph idx="1"/>
          </p:nvPr>
        </p:nvSpPr>
        <p:spPr>
          <a:xfrm>
            <a:off x="3364992" y="4151376"/>
            <a:ext cx="3319272" cy="1920240"/>
          </a:xfrm>
        </p:spPr>
        <p:txBody>
          <a:bodyPr anchor="ctr">
            <a:normAutofit/>
          </a:bodyPr>
          <a:lstStyle/>
          <a:p>
            <a:pPr marL="0" indent="0">
              <a:buNone/>
            </a:pPr>
            <a:r>
              <a:rPr lang="en-GB" sz="1700" b="0" i="0">
                <a:effectLst/>
                <a:latin typeface="Roboto" panose="02000000000000000000" pitchFamily="2" charset="0"/>
              </a:rPr>
              <a:t>Quantum technologies exploit the unique properties of quantum physics to achieve functionality and performance that cannot be achieved using classical physics.</a:t>
            </a:r>
            <a:endParaRPr lang="en-GB" sz="1700"/>
          </a:p>
        </p:txBody>
      </p:sp>
      <p:pic>
        <p:nvPicPr>
          <p:cNvPr id="5" name="Picture 4">
            <a:extLst>
              <a:ext uri="{FF2B5EF4-FFF2-40B4-BE49-F238E27FC236}">
                <a16:creationId xmlns:a16="http://schemas.microsoft.com/office/drawing/2014/main" id="{AD01EF5F-752A-3510-58D5-FA55332FF606}"/>
              </a:ext>
            </a:extLst>
          </p:cNvPr>
          <p:cNvPicPr>
            <a:picLocks noChangeAspect="1"/>
          </p:cNvPicPr>
          <p:nvPr/>
        </p:nvPicPr>
        <p:blipFill rotWithShape="1">
          <a:blip r:embed="rId4"/>
          <a:srcRect l="15426" r="8924" b="-2"/>
          <a:stretch/>
        </p:blipFill>
        <p:spPr>
          <a:xfrm>
            <a:off x="7809462" y="3512354"/>
            <a:ext cx="4382545" cy="3345646"/>
          </a:xfrm>
          <a:prstGeom prst="rect">
            <a:avLst/>
          </a:prstGeom>
        </p:spPr>
      </p:pic>
    </p:spTree>
    <p:extLst>
      <p:ext uri="{BB962C8B-B14F-4D97-AF65-F5344CB8AC3E}">
        <p14:creationId xmlns:p14="http://schemas.microsoft.com/office/powerpoint/2010/main" val="733822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other Board">
            <a:extLst>
              <a:ext uri="{FF2B5EF4-FFF2-40B4-BE49-F238E27FC236}">
                <a16:creationId xmlns:a16="http://schemas.microsoft.com/office/drawing/2014/main" id="{A08087D9-D104-8841-0698-363D38BC8940}"/>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8F724-128F-C3C3-0634-F72987AE641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Not all quantum computers are equal</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73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1A56B1-5422-3283-DB96-7E0F9F269C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575138"/>
            <a:ext cx="10905066" cy="370772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8EA9C74-1A63-9E5D-3E4E-343186921EED}"/>
              </a:ext>
            </a:extLst>
          </p:cNvPr>
          <p:cNvSpPr/>
          <p:nvPr/>
        </p:nvSpPr>
        <p:spPr>
          <a:xfrm rot="2817197">
            <a:off x="930564" y="2823441"/>
            <a:ext cx="1733550" cy="267652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CE970221-495A-7629-82A3-1FE0C848135C}"/>
              </a:ext>
            </a:extLst>
          </p:cNvPr>
          <p:cNvSpPr/>
          <p:nvPr/>
        </p:nvSpPr>
        <p:spPr>
          <a:xfrm>
            <a:off x="9949873" y="2819220"/>
            <a:ext cx="1733550" cy="26765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FEFF0B53-E4A0-C280-C1A3-F40ED749D5C6}"/>
              </a:ext>
            </a:extLst>
          </p:cNvPr>
          <p:cNvSpPr/>
          <p:nvPr/>
        </p:nvSpPr>
        <p:spPr>
          <a:xfrm rot="20203419">
            <a:off x="5562599" y="2819220"/>
            <a:ext cx="1733550" cy="267652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8" name="Oval 7">
            <a:extLst>
              <a:ext uri="{FF2B5EF4-FFF2-40B4-BE49-F238E27FC236}">
                <a16:creationId xmlns:a16="http://schemas.microsoft.com/office/drawing/2014/main" id="{FB2FEDF7-305E-6DCC-0D6D-8556E0D79167}"/>
              </a:ext>
            </a:extLst>
          </p:cNvPr>
          <p:cNvSpPr/>
          <p:nvPr/>
        </p:nvSpPr>
        <p:spPr>
          <a:xfrm>
            <a:off x="3366994" y="3972757"/>
            <a:ext cx="1422400" cy="153334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B00EFF09-53BB-AA65-9441-21456A533464}"/>
              </a:ext>
            </a:extLst>
          </p:cNvPr>
          <p:cNvSpPr/>
          <p:nvPr/>
        </p:nvSpPr>
        <p:spPr>
          <a:xfrm rot="5400000">
            <a:off x="1423279" y="1499118"/>
            <a:ext cx="1524000" cy="88669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6EF8103C-635A-37B3-54E1-AE2AB9BBE315}"/>
              </a:ext>
            </a:extLst>
          </p:cNvPr>
          <p:cNvSpPr/>
          <p:nvPr/>
        </p:nvSpPr>
        <p:spPr>
          <a:xfrm rot="5400000">
            <a:off x="10103702" y="1341313"/>
            <a:ext cx="1524000" cy="88669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62FEB0B7-6E57-78C3-AD86-5C1590168BB5}"/>
              </a:ext>
            </a:extLst>
          </p:cNvPr>
          <p:cNvSpPr/>
          <p:nvPr/>
        </p:nvSpPr>
        <p:spPr>
          <a:xfrm rot="5400000">
            <a:off x="3379778" y="2320928"/>
            <a:ext cx="1524000" cy="88669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DF4C5635-177E-54BD-2E95-1D3217B4283D}"/>
              </a:ext>
            </a:extLst>
          </p:cNvPr>
          <p:cNvSpPr/>
          <p:nvPr/>
        </p:nvSpPr>
        <p:spPr>
          <a:xfrm rot="5400000">
            <a:off x="5108588" y="1434463"/>
            <a:ext cx="1524000" cy="88669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E3900BF7-4B71-A35E-4221-C9DA3D4B060F}"/>
              </a:ext>
            </a:extLst>
          </p:cNvPr>
          <p:cNvSpPr txBox="1"/>
          <p:nvPr/>
        </p:nvSpPr>
        <p:spPr>
          <a:xfrm>
            <a:off x="1533236" y="5892800"/>
            <a:ext cx="9347200" cy="369332"/>
          </a:xfrm>
          <a:prstGeom prst="rect">
            <a:avLst/>
          </a:prstGeom>
          <a:noFill/>
        </p:spPr>
        <p:txBody>
          <a:bodyPr wrap="square" rtlCol="0">
            <a:spAutoFit/>
          </a:bodyPr>
          <a:lstStyle/>
          <a:p>
            <a:r>
              <a:rPr lang="en-GB" dirty="0">
                <a:solidFill>
                  <a:srgbClr val="0070C0"/>
                </a:solidFill>
              </a:rPr>
              <a:t>https://medium.com/@DigiCatapult/which-technology-will-win-the-quantum-race-154e38c0b227</a:t>
            </a:r>
          </a:p>
        </p:txBody>
      </p:sp>
    </p:spTree>
    <p:extLst>
      <p:ext uri="{BB962C8B-B14F-4D97-AF65-F5344CB8AC3E}">
        <p14:creationId xmlns:p14="http://schemas.microsoft.com/office/powerpoint/2010/main" val="72615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3" name="Rectangle 2062">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A906E071-20F7-1669-1B78-0C5E411C3E53}"/>
              </a:ext>
            </a:extLst>
          </p:cNvPr>
          <p:cNvSpPr>
            <a:spLocks noGrp="1"/>
          </p:cNvSpPr>
          <p:nvPr>
            <p:ph type="title"/>
          </p:nvPr>
        </p:nvSpPr>
        <p:spPr>
          <a:xfrm>
            <a:off x="1295400" y="669925"/>
            <a:ext cx="4800600" cy="1325563"/>
          </a:xfrm>
        </p:spPr>
        <p:txBody>
          <a:bodyPr anchor="b">
            <a:normAutofit/>
          </a:bodyPr>
          <a:lstStyle/>
          <a:p>
            <a:r>
              <a:rPr lang="en-GB" dirty="0">
                <a:solidFill>
                  <a:schemeClr val="bg1"/>
                </a:solidFill>
              </a:rPr>
              <a:t>Ion traps</a:t>
            </a:r>
          </a:p>
        </p:txBody>
      </p:sp>
      <p:cxnSp>
        <p:nvCxnSpPr>
          <p:cNvPr id="2065" name="Straight Connector 2064">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CC779F2-D186-D571-AF50-1D512869D0AD}"/>
              </a:ext>
            </a:extLst>
          </p:cNvPr>
          <p:cNvSpPr>
            <a:spLocks noGrp="1"/>
          </p:cNvSpPr>
          <p:nvPr>
            <p:ph idx="1"/>
          </p:nvPr>
        </p:nvSpPr>
        <p:spPr>
          <a:xfrm>
            <a:off x="1295400" y="2288833"/>
            <a:ext cx="4800600" cy="3711571"/>
          </a:xfrm>
        </p:spPr>
        <p:txBody>
          <a:bodyPr>
            <a:normAutofit/>
          </a:bodyPr>
          <a:lstStyle/>
          <a:p>
            <a:r>
              <a:rPr lang="en-GB" sz="2000" dirty="0">
                <a:solidFill>
                  <a:schemeClr val="bg1"/>
                </a:solidFill>
              </a:rPr>
              <a:t>Ion = Atoms which have lost or gained an electron, and are electrically charged.</a:t>
            </a:r>
          </a:p>
          <a:p>
            <a:r>
              <a:rPr lang="en-GB" sz="2000" b="0" i="0" dirty="0">
                <a:solidFill>
                  <a:schemeClr val="bg1"/>
                </a:solidFill>
                <a:effectLst/>
                <a:latin typeface="source-serif-pro"/>
              </a:rPr>
              <a:t>Although a static electric field can’t trap an ion on its own, the ions can be trapped by an oscillating electric field in a Paul trap.</a:t>
            </a:r>
          </a:p>
          <a:p>
            <a:r>
              <a:rPr lang="en-GB" sz="2000" b="0" i="0" dirty="0">
                <a:solidFill>
                  <a:schemeClr val="bg1"/>
                </a:solidFill>
                <a:effectLst/>
                <a:latin typeface="source-serif-pro"/>
              </a:rPr>
              <a:t>Once trapped the ions can be cooled using lasers, and then manipulated into different quantum states using lasers of different frequencies. </a:t>
            </a:r>
            <a:endParaRPr lang="en-GB" sz="2000" dirty="0">
              <a:solidFill>
                <a:schemeClr val="bg1"/>
              </a:solidFill>
            </a:endParaRPr>
          </a:p>
        </p:txBody>
      </p:sp>
      <p:pic>
        <p:nvPicPr>
          <p:cNvPr id="6" name="Picture 5">
            <a:extLst>
              <a:ext uri="{FF2B5EF4-FFF2-40B4-BE49-F238E27FC236}">
                <a16:creationId xmlns:a16="http://schemas.microsoft.com/office/drawing/2014/main" id="{F9979696-3E22-BE1D-850E-CC3C38567377}"/>
              </a:ext>
            </a:extLst>
          </p:cNvPr>
          <p:cNvPicPr>
            <a:picLocks noChangeAspect="1"/>
          </p:cNvPicPr>
          <p:nvPr/>
        </p:nvPicPr>
        <p:blipFill>
          <a:blip r:embed="rId2"/>
          <a:stretch>
            <a:fillRect/>
          </a:stretch>
        </p:blipFill>
        <p:spPr>
          <a:xfrm>
            <a:off x="6645193" y="572467"/>
            <a:ext cx="3588640" cy="2379424"/>
          </a:xfrm>
          <a:prstGeom prst="rect">
            <a:avLst/>
          </a:prstGeom>
        </p:spPr>
      </p:pic>
      <p:sp>
        <p:nvSpPr>
          <p:cNvPr id="2067" name="Rectangle 2066">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a:extLst>
              <a:ext uri="{FF2B5EF4-FFF2-40B4-BE49-F238E27FC236}">
                <a16:creationId xmlns:a16="http://schemas.microsoft.com/office/drawing/2014/main" id="{F7C033BE-C5CF-F8AA-7F52-856C1A21D3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38661" y="4050427"/>
            <a:ext cx="3588640" cy="2144212"/>
          </a:xfrm>
          <a:prstGeom prst="rect">
            <a:avLst/>
          </a:prstGeom>
          <a:noFill/>
          <a:extLst>
            <a:ext uri="{909E8E84-426E-40DD-AFC4-6F175D3DCCD1}">
              <a14:hiddenFill xmlns:a14="http://schemas.microsoft.com/office/drawing/2010/main">
                <a:solidFill>
                  <a:srgbClr val="FFFFFF"/>
                </a:solidFill>
              </a14:hiddenFill>
            </a:ext>
          </a:extLst>
        </p:spPr>
      </p:pic>
      <p:sp>
        <p:nvSpPr>
          <p:cNvPr id="2069" name="Rectangle 2068">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IonQ — Story">
            <a:extLst>
              <a:ext uri="{FF2B5EF4-FFF2-40B4-BE49-F238E27FC236}">
                <a16:creationId xmlns:a16="http://schemas.microsoft.com/office/drawing/2014/main" id="{2B9A1E2F-259F-2ACF-9CB1-7904EF28FA5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32267" y="5290496"/>
            <a:ext cx="3044487" cy="15983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hings to Know about Quantinuum">
            <a:extLst>
              <a:ext uri="{FF2B5EF4-FFF2-40B4-BE49-F238E27FC236}">
                <a16:creationId xmlns:a16="http://schemas.microsoft.com/office/drawing/2014/main" id="{60DCC0AC-4DA0-3B19-F0F9-4627BA6351D9}"/>
              </a:ext>
            </a:extLst>
          </p:cNvPr>
          <p:cNvPicPr>
            <a:picLocks noChangeAspect="1" noChangeArrowheads="1"/>
          </p:cNvPicPr>
          <p:nvPr/>
        </p:nvPicPr>
        <p:blipFill>
          <a:blip r:embed="rId5">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00128" y="5626269"/>
            <a:ext cx="1852051" cy="123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ambridge Quantum Computing - Wikipedia">
            <a:extLst>
              <a:ext uri="{FF2B5EF4-FFF2-40B4-BE49-F238E27FC236}">
                <a16:creationId xmlns:a16="http://schemas.microsoft.com/office/drawing/2014/main" id="{E8546EDF-A116-6561-8B2A-4445CBFB4BED}"/>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2545263" y="5626269"/>
            <a:ext cx="2046298" cy="122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2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2185DC4-0821-BF2B-F5DA-2C259A5B53D6}"/>
              </a:ext>
            </a:extLst>
          </p:cNvPr>
          <p:cNvSpPr>
            <a:spLocks noGrp="1"/>
          </p:cNvSpPr>
          <p:nvPr>
            <p:ph type="title"/>
          </p:nvPr>
        </p:nvSpPr>
        <p:spPr>
          <a:xfrm>
            <a:off x="1295400" y="669925"/>
            <a:ext cx="4800600" cy="1325563"/>
          </a:xfrm>
        </p:spPr>
        <p:txBody>
          <a:bodyPr anchor="b">
            <a:normAutofit/>
          </a:bodyPr>
          <a:lstStyle/>
          <a:p>
            <a:r>
              <a:rPr lang="en-GB">
                <a:solidFill>
                  <a:schemeClr val="bg1"/>
                </a:solidFill>
              </a:rPr>
              <a:t>Superconducting qubits</a:t>
            </a:r>
          </a:p>
        </p:txBody>
      </p:sp>
      <p:cxnSp>
        <p:nvCxnSpPr>
          <p:cNvPr id="15" name="Straight Connector 14">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EB7D10-CB9A-7AD9-9A86-45E14C416CED}"/>
              </a:ext>
            </a:extLst>
          </p:cNvPr>
          <p:cNvSpPr>
            <a:spLocks noGrp="1"/>
          </p:cNvSpPr>
          <p:nvPr>
            <p:ph idx="1"/>
          </p:nvPr>
        </p:nvSpPr>
        <p:spPr>
          <a:xfrm>
            <a:off x="1295400" y="2288833"/>
            <a:ext cx="4800600" cy="3711571"/>
          </a:xfrm>
        </p:spPr>
        <p:txBody>
          <a:bodyPr>
            <a:normAutofit/>
          </a:bodyPr>
          <a:lstStyle/>
          <a:p>
            <a:r>
              <a:rPr lang="en-GB" sz="2000" b="0" i="0">
                <a:solidFill>
                  <a:schemeClr val="bg1"/>
                </a:solidFill>
                <a:effectLst/>
                <a:latin typeface="source-serif-pro"/>
              </a:rPr>
              <a:t>Superconducting qubits are “artificial atoms” where the two quantum states of the qubit are represented by different resonant vibrations in electric circuits with superconducting Josephson junctions</a:t>
            </a:r>
          </a:p>
          <a:p>
            <a:r>
              <a:rPr lang="en-GB" sz="2000">
                <a:solidFill>
                  <a:schemeClr val="bg1"/>
                </a:solidFill>
              </a:rPr>
              <a:t>The qubit states are manipulated by pulses of microwave radiation and like atomic qubits, need to be kept at very low temperatures.</a:t>
            </a:r>
          </a:p>
          <a:p>
            <a:r>
              <a:rPr lang="en-GB" sz="2000">
                <a:solidFill>
                  <a:schemeClr val="bg1"/>
                </a:solidFill>
              </a:rPr>
              <a:t>When Google claimed “quantum supremacy”, they used a 53 bit superconducting device.</a:t>
            </a:r>
          </a:p>
        </p:txBody>
      </p:sp>
      <p:pic>
        <p:nvPicPr>
          <p:cNvPr id="8" name="Picture 7">
            <a:extLst>
              <a:ext uri="{FF2B5EF4-FFF2-40B4-BE49-F238E27FC236}">
                <a16:creationId xmlns:a16="http://schemas.microsoft.com/office/drawing/2014/main" id="{1F5964D5-EBD9-134F-C581-B2B14E6C8BF4}"/>
              </a:ext>
            </a:extLst>
          </p:cNvPr>
          <p:cNvPicPr>
            <a:picLocks noChangeAspect="1"/>
          </p:cNvPicPr>
          <p:nvPr/>
        </p:nvPicPr>
        <p:blipFill>
          <a:blip r:embed="rId2"/>
          <a:stretch>
            <a:fillRect/>
          </a:stretch>
        </p:blipFill>
        <p:spPr>
          <a:xfrm>
            <a:off x="6645193" y="389524"/>
            <a:ext cx="3588640" cy="2745309"/>
          </a:xfrm>
          <a:prstGeom prst="rect">
            <a:avLst/>
          </a:prstGeom>
        </p:spPr>
      </p:pic>
      <p:sp>
        <p:nvSpPr>
          <p:cNvPr id="17" name="Rectangle 16">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0680C3-2965-6396-5811-AA9E5CA1B4B8}"/>
              </a:ext>
            </a:extLst>
          </p:cNvPr>
          <p:cNvPicPr>
            <a:picLocks noChangeAspect="1"/>
          </p:cNvPicPr>
          <p:nvPr/>
        </p:nvPicPr>
        <p:blipFill>
          <a:blip r:embed="rId3"/>
          <a:stretch>
            <a:fillRect/>
          </a:stretch>
        </p:blipFill>
        <p:spPr>
          <a:xfrm>
            <a:off x="8038661" y="4220887"/>
            <a:ext cx="3588640" cy="1803291"/>
          </a:xfrm>
          <a:prstGeom prst="rect">
            <a:avLst/>
          </a:prstGeom>
        </p:spPr>
      </p:pic>
      <p:sp>
        <p:nvSpPr>
          <p:cNvPr id="19" name="Rectangle 18">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6873EE1-3962-B0E9-2426-2694A8438E3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15949" y="5915209"/>
            <a:ext cx="1781392" cy="890696"/>
          </a:xfrm>
          <a:prstGeom prst="rect">
            <a:avLst/>
          </a:prstGeom>
        </p:spPr>
      </p:pic>
      <p:pic>
        <p:nvPicPr>
          <p:cNvPr id="3076" name="Picture 4" descr="Ibm Logo Transparent Transparent Background - Ibm Logo Transparent, HD Png  Download - 784x392(#3032938) - PngFind">
            <a:extLst>
              <a:ext uri="{FF2B5EF4-FFF2-40B4-BE49-F238E27FC236}">
                <a16:creationId xmlns:a16="http://schemas.microsoft.com/office/drawing/2014/main" id="{3B98F934-3C01-0CE5-D24B-5F24D08DA4D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63" b="89863" l="6429" r="90000">
                        <a14:foregroundMark x1="10595" y1="13699" x2="10595" y2="13699"/>
                        <a14:foregroundMark x1="12024" y1="24110" x2="12024" y2="24110"/>
                        <a14:foregroundMark x1="14167" y1="36164" x2="14167" y2="36164"/>
                        <a14:foregroundMark x1="14286" y1="44932" x2="14286" y2="44932"/>
                        <a14:foregroundMark x1="6429" y1="23836" x2="6429" y2="23836"/>
                        <a14:foregroundMark x1="6548" y1="15068" x2="6548" y2="15068"/>
                        <a14:foregroundMark x1="14643" y1="53973" x2="14643" y2="53973"/>
                        <a14:foregroundMark x1="14524" y1="65205" x2="14524" y2="65205"/>
                        <a14:foregroundMark x1="16310" y1="74247" x2="16310" y2="74247"/>
                        <a14:foregroundMark x1="19881" y1="84932" x2="19881" y2="84932"/>
                        <a14:foregroundMark x1="32857" y1="86027" x2="32857" y2="86027"/>
                        <a14:foregroundMark x1="35595" y1="75616" x2="35595" y2="75616"/>
                        <a14:foregroundMark x1="33214" y1="65479" x2="33214" y2="65479"/>
                        <a14:foregroundMark x1="45238" y1="66027" x2="45238" y2="66027"/>
                        <a14:foregroundMark x1="44286" y1="56164" x2="44286" y2="56164"/>
                        <a14:foregroundMark x1="42738" y1="42466" x2="42738" y2="42466"/>
                        <a14:foregroundMark x1="45714" y1="33151" x2="45714" y2="33151"/>
                        <a14:foregroundMark x1="30595" y1="34247" x2="30595" y2="34247"/>
                        <a14:foregroundMark x1="28571" y1="26027" x2="28571" y2="26027"/>
                        <a14:foregroundMark x1="29048" y1="15616" x2="29048" y2="15616"/>
                        <a14:foregroundMark x1="55714" y1="12877" x2="55714" y2="12877"/>
                        <a14:foregroundMark x1="61310" y1="25205" x2="61310" y2="25205"/>
                        <a14:foregroundMark x1="63333" y1="35616" x2="63333" y2="35616"/>
                        <a14:foregroundMark x1="80714" y1="35068" x2="80714" y2="35068"/>
                        <a14:foregroundMark x1="80833" y1="25205" x2="80833" y2="25205"/>
                        <a14:foregroundMark x1="80357" y1="17808" x2="80357" y2="17808"/>
                        <a14:foregroundMark x1="81310" y1="56164" x2="81310" y2="56164"/>
                        <a14:foregroundMark x1="80714" y1="65479" x2="80714" y2="65479"/>
                        <a14:foregroundMark x1="68810" y1="54795" x2="68810" y2="54795"/>
                        <a14:foregroundMark x1="59167" y1="54795" x2="59167" y2="54795"/>
                        <a14:foregroundMark x1="62024" y1="65205" x2="62024" y2="65205"/>
                        <a14:foregroundMark x1="70357" y1="66027" x2="70357" y2="66027"/>
                        <a14:foregroundMark x1="71310" y1="73973" x2="71310" y2="73973"/>
                        <a14:foregroundMark x1="70119" y1="83836" x2="70119" y2="83836"/>
                        <a14:foregroundMark x1="58810" y1="76164" x2="58810" y2="76164"/>
                        <a14:foregroundMark x1="60119" y1="87671" x2="60119" y2="87671"/>
                        <a14:foregroundMark x1="82857" y1="76164" x2="82857" y2="76164"/>
                        <a14:foregroundMark x1="83214" y1="87671" x2="83214" y2="87671"/>
                      </a14:backgroundRemoval>
                    </a14:imgEffect>
                  </a14:imgLayer>
                </a14:imgProps>
              </a:ext>
              <a:ext uri="{28A0092B-C50C-407E-A947-70E740481C1C}">
                <a14:useLocalDpi xmlns:a14="http://schemas.microsoft.com/office/drawing/2010/main" val="0"/>
              </a:ext>
            </a:extLst>
          </a:blip>
          <a:srcRect/>
          <a:stretch>
            <a:fillRect/>
          </a:stretch>
        </p:blipFill>
        <p:spPr bwMode="auto">
          <a:xfrm>
            <a:off x="2198255" y="5958709"/>
            <a:ext cx="1753644"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mazon.co.uk: Amazon Logo Squid - Amazon.co.uk eGift Voucher: Gift Cards">
            <a:extLst>
              <a:ext uri="{FF2B5EF4-FFF2-40B4-BE49-F238E27FC236}">
                <a16:creationId xmlns:a16="http://schemas.microsoft.com/office/drawing/2014/main" id="{2BE0899E-064B-9E93-AACD-40DBE9AE129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19897" y1="48611" x2="19897" y2="48611"/>
                        <a14:foregroundMark x1="44254" y1="68333" x2="44254" y2="68333"/>
                        <a14:foregroundMark x1="61578" y1="60556" x2="61578" y2="60556"/>
                        <a14:foregroundMark x1="58491" y1="49444" x2="58491" y2="49444"/>
                        <a14:foregroundMark x1="49914" y1="50556" x2="49914" y2="50556"/>
                        <a14:foregroundMark x1="67238" y1="48056" x2="67238" y2="48056"/>
                        <a14:foregroundMark x1="79931" y1="40833" x2="79931" y2="40833"/>
                      </a14:backgroundRemoval>
                    </a14:imgEffect>
                  </a14:imgLayer>
                </a14:imgProps>
              </a:ext>
              <a:ext uri="{28A0092B-C50C-407E-A947-70E740481C1C}">
                <a14:useLocalDpi xmlns:a14="http://schemas.microsoft.com/office/drawing/2010/main" val="0"/>
              </a:ext>
            </a:extLst>
          </a:blip>
          <a:srcRect/>
          <a:stretch>
            <a:fillRect/>
          </a:stretch>
        </p:blipFill>
        <p:spPr bwMode="auto">
          <a:xfrm>
            <a:off x="3722255" y="5483397"/>
            <a:ext cx="2769682" cy="171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973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2590</TotalTime>
  <Words>1274</Words>
  <Application>Microsoft Office PowerPoint</Application>
  <PresentationFormat>Widescreen</PresentationFormat>
  <Paragraphs>326</Paragraphs>
  <Slides>35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inherit</vt:lpstr>
      <vt:lpstr>Lucida Grande</vt:lpstr>
      <vt:lpstr>Nexus Sans Pro</vt:lpstr>
      <vt:lpstr>source-serif-pro</vt:lpstr>
      <vt:lpstr>TwitterChirp</vt:lpstr>
      <vt:lpstr>Arial</vt:lpstr>
      <vt:lpstr>Arial Black</vt:lpstr>
      <vt:lpstr>Calibri</vt:lpstr>
      <vt:lpstr>Calibri Light</vt:lpstr>
      <vt:lpstr>Roboto</vt:lpstr>
      <vt:lpstr>Office Theme</vt:lpstr>
      <vt:lpstr>Bath’s 2023 Quantum Bootcamp</vt:lpstr>
      <vt:lpstr>PowerPoint Presentation</vt:lpstr>
      <vt:lpstr>What are we doing today?</vt:lpstr>
      <vt:lpstr>Quantum Tech: What? Why? Where?</vt:lpstr>
      <vt:lpstr>Quantum technologies</vt:lpstr>
      <vt:lpstr>Not all quantum computers are equal</vt:lpstr>
      <vt:lpstr>PowerPoint Presentation</vt:lpstr>
      <vt:lpstr>Ion traps</vt:lpstr>
      <vt:lpstr>Superconducting qubits</vt:lpstr>
      <vt:lpstr>Diamond NV Centers</vt:lpstr>
      <vt:lpstr>Photonic quantum computing</vt:lpstr>
      <vt:lpstr>Today</vt:lpstr>
      <vt:lpstr>The schedule</vt:lpstr>
      <vt:lpstr>Quantum 101</vt:lpstr>
      <vt:lpstr>The schedule</vt:lpstr>
      <vt:lpstr>Python 101</vt:lpstr>
      <vt:lpstr>The schedule</vt:lpstr>
      <vt:lpstr>PowerPoint Presentation</vt:lpstr>
      <vt:lpstr>The schedule</vt:lpstr>
      <vt:lpstr>You will use real quantum machines today!</vt:lpstr>
      <vt:lpstr>PowerPoint Presentation</vt:lpstr>
      <vt:lpstr>The schedule</vt:lpstr>
      <vt:lpstr>Quantum in Bath</vt:lpstr>
      <vt:lpstr>The schedule</vt:lpstr>
      <vt:lpstr>PowerPoint Presentation</vt:lpstr>
      <vt:lpstr>The schedule</vt:lpstr>
      <vt:lpstr>Challenge &amp; prices</vt:lpstr>
      <vt:lpstr>Submission through GitHub</vt:lpstr>
      <vt:lpstr>Sleep</vt:lpstr>
      <vt:lpstr>Surprise Events</vt:lpstr>
      <vt:lpstr>The schedule</vt:lpstr>
      <vt:lpstr>Speakers</vt:lpstr>
      <vt:lpstr>PowerPoint Presentation</vt:lpstr>
      <vt:lpstr>The schedule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Bath’s 2023 Quantum Bootcamp</dc:title>
  <dc:creator>Maria Gragera Garces</dc:creator>
  <cp:lastModifiedBy>Maria Gragera Garces</cp:lastModifiedBy>
  <cp:revision>22</cp:revision>
  <dcterms:created xsi:type="dcterms:W3CDTF">2023-02-11T12:41:38Z</dcterms:created>
  <dcterms:modified xsi:type="dcterms:W3CDTF">2023-02-18T08:51:28Z</dcterms:modified>
</cp:coreProperties>
</file>